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53"/>
  </p:notesMasterIdLst>
  <p:handoutMasterIdLst>
    <p:handoutMasterId r:id="rId54"/>
  </p:handoutMasterIdLst>
  <p:sldIdLst>
    <p:sldId id="269" r:id="rId3"/>
    <p:sldId id="275" r:id="rId4"/>
    <p:sldId id="281" r:id="rId5"/>
    <p:sldId id="282" r:id="rId6"/>
    <p:sldId id="283" r:id="rId7"/>
    <p:sldId id="280" r:id="rId8"/>
    <p:sldId id="284" r:id="rId9"/>
    <p:sldId id="287" r:id="rId10"/>
    <p:sldId id="285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6" r:id="rId30"/>
    <p:sldId id="308" r:id="rId31"/>
    <p:sldId id="309" r:id="rId32"/>
    <p:sldId id="307" r:id="rId33"/>
    <p:sldId id="310" r:id="rId34"/>
    <p:sldId id="311" r:id="rId35"/>
    <p:sldId id="312" r:id="rId36"/>
    <p:sldId id="313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05" r:id="rId50"/>
    <p:sldId id="314" r:id="rId51"/>
    <p:sldId id="274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0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42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82625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64661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80502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9683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64662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726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4006261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mailto:i7@2.6GHz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i7@2.6GHz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csrc/media/projects/post-quantum-cryptography/documents/call-for-proposals-final-dec-2016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i7@2.6GHz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000" b="1">
                <a:solidFill>
                  <a:srgbClr val="2E75B6"/>
                </a:solidFill>
              </a:rPr>
              <a:t>양자컴퓨터</a:t>
            </a:r>
            <a:r>
              <a:rPr lang="ko-KR" altLang="en-US" sz="5000"/>
              <a:t>를 이용한 </a:t>
            </a:r>
            <a:r>
              <a:rPr lang="ko-KR" altLang="en-US" sz="5000" b="1">
                <a:solidFill>
                  <a:srgbClr val="2E75B6"/>
                </a:solidFill>
              </a:rPr>
              <a:t>암호분석</a:t>
            </a:r>
            <a:r>
              <a:rPr lang="ko-KR" altLang="en-US" sz="5000"/>
              <a:t> 기초연구</a:t>
            </a:r>
            <a:br>
              <a:rPr lang="en-US" altLang="ko-KR" sz="5000"/>
            </a:br>
            <a:br>
              <a:rPr lang="en-US" altLang="ko-KR" sz="5000"/>
            </a:br>
            <a:r>
              <a:rPr lang="en-US" altLang="ko-KR" sz="4000" b="1"/>
              <a:t>- 2</a:t>
            </a:r>
            <a:r>
              <a:rPr lang="ko-KR" altLang="en-US" sz="4000" b="1"/>
              <a:t>차 발표</a:t>
            </a:r>
            <a:r>
              <a:rPr lang="en-US" altLang="ko-KR" sz="4000" b="1"/>
              <a:t>-</a:t>
            </a:r>
            <a:endParaRPr lang="ko-KR" altLang="en-US" sz="5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장경배</a:t>
            </a:r>
            <a:r>
              <a:rPr lang="en-US" altLang="ko-KR"/>
              <a:t>, </a:t>
            </a:r>
            <a:r>
              <a:rPr lang="ko-KR" altLang="en-US"/>
              <a:t>송경주</a:t>
            </a:r>
            <a:r>
              <a:rPr lang="en-US" altLang="ko-KR"/>
              <a:t>, </a:t>
            </a:r>
            <a:r>
              <a:rPr lang="ko-KR" altLang="en-US"/>
              <a:t>김현지</a:t>
            </a:r>
            <a:r>
              <a:rPr lang="en-US" altLang="ko-KR"/>
              <a:t>, </a:t>
            </a:r>
            <a:r>
              <a:rPr lang="ko-KR" altLang="en-US" b="1"/>
              <a:t>서화정</a:t>
            </a:r>
            <a:endParaRPr lang="en-US" altLang="ko-KR" b="1"/>
          </a:p>
          <a:p>
            <a:endParaRPr lang="en-US" altLang="ko-KR" b="1"/>
          </a:p>
          <a:p>
            <a:r>
              <a:rPr lang="en-US" altLang="ko-KR" b="1"/>
              <a:t>2021. 8. 26.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D7358-4BCD-46D0-A0D4-A83CA369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고전 암호에 대한 </a:t>
            </a:r>
            <a:r>
              <a:rPr lang="en-US" altLang="ko-KR"/>
              <a:t>Grover </a:t>
            </a:r>
            <a:r>
              <a:rPr lang="ko-KR" altLang="en-US"/>
              <a:t>알고리즘 회로 </a:t>
            </a:r>
            <a:r>
              <a:rPr lang="en-US" altLang="ko-KR"/>
              <a:t>(Vigenere; 1 / 2)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316220-E776-41B9-8411-1CD603C5E6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397000"/>
            <a:ext cx="11369675" cy="5359400"/>
          </a:xfrm>
        </p:spPr>
        <p:txBody>
          <a:bodyPr>
            <a:normAutofit/>
          </a:bodyPr>
          <a:lstStyle/>
          <a:p>
            <a:endParaRPr lang="en-US" altLang="ko-KR" sz="2400" b="1"/>
          </a:p>
          <a:p>
            <a:r>
              <a:rPr lang="en-US" altLang="ko-KR" sz="2400" b="1"/>
              <a:t>Caesar </a:t>
            </a:r>
            <a:r>
              <a:rPr lang="ko-KR" altLang="en-US" sz="2400" b="1"/>
              <a:t>암호가 문자 빈도수 공격에 취약한 반면 </a:t>
            </a:r>
            <a:br>
              <a:rPr lang="en-US" altLang="ko-KR" sz="2400" b="1"/>
            </a:br>
            <a:r>
              <a:rPr lang="ko-KR" altLang="en-US" sz="2400" b="1"/>
              <a:t>다중 치환을 사용함으로써 암호문 분석을 어렵게 함</a:t>
            </a:r>
            <a:endParaRPr lang="en-US" altLang="ko-KR" sz="2400" b="1"/>
          </a:p>
          <a:p>
            <a:endParaRPr lang="en-US" altLang="ko-KR" sz="2400"/>
          </a:p>
          <a:p>
            <a:r>
              <a:rPr lang="ko-KR" altLang="en-US" sz="2400" b="1"/>
              <a:t>예시</a:t>
            </a:r>
            <a:r>
              <a:rPr lang="en-US" altLang="ko-KR" sz="2400" b="1"/>
              <a:t>: </a:t>
            </a:r>
            <a:r>
              <a:rPr lang="ko-KR" altLang="en-US" sz="2400"/>
              <a:t>평문 </a:t>
            </a:r>
            <a:r>
              <a:rPr lang="en-US" altLang="ko-KR" sz="2400"/>
              <a:t>(ABC), </a:t>
            </a:r>
            <a:r>
              <a:rPr lang="ko-KR" altLang="en-US" sz="2400"/>
              <a:t>키 </a:t>
            </a:r>
            <a:r>
              <a:rPr lang="en-US" altLang="ko-KR" sz="2400"/>
              <a:t>(CHI) </a:t>
            </a:r>
            <a:r>
              <a:rPr lang="en-US" altLang="ko-KR" sz="2400">
                <a:sym typeface="Wingdings" panose="05000000000000000000" pitchFamily="2" charset="2"/>
              </a:rPr>
              <a:t> </a:t>
            </a:r>
            <a:r>
              <a:rPr lang="ko-KR" altLang="en-US" sz="2400">
                <a:sym typeface="Wingdings" panose="05000000000000000000" pitchFamily="2" charset="2"/>
              </a:rPr>
              <a:t>암호문 </a:t>
            </a:r>
            <a:r>
              <a:rPr lang="en-US" altLang="ko-KR" sz="2400">
                <a:sym typeface="Wingdings" panose="05000000000000000000" pitchFamily="2" charset="2"/>
              </a:rPr>
              <a:t>(CIK)</a:t>
            </a:r>
          </a:p>
          <a:p>
            <a:endParaRPr lang="en-US" altLang="ko-KR" sz="2400">
              <a:sym typeface="Wingdings" panose="05000000000000000000" pitchFamily="2" charset="2"/>
            </a:endParaRPr>
          </a:p>
          <a:p>
            <a:r>
              <a:rPr lang="ko-KR" altLang="en-US" sz="2400" b="1"/>
              <a:t>키의 길이를 통해 암호화 강도 조절 가능</a:t>
            </a:r>
          </a:p>
          <a:p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B6CBF8-1401-4DEE-BBC6-925E57D9CA0E}"/>
              </a:ext>
            </a:extLst>
          </p:cNvPr>
          <p:cNvSpPr/>
          <p:nvPr/>
        </p:nvSpPr>
        <p:spPr>
          <a:xfrm>
            <a:off x="0" y="1155450"/>
            <a:ext cx="12191999" cy="4831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</a:rPr>
              <a:t>1</a:t>
            </a:r>
            <a:r>
              <a:rPr lang="ko-KR" altLang="en-US" sz="2600" dirty="0">
                <a:solidFill>
                  <a:schemeClr val="bg1"/>
                </a:solidFill>
              </a:rPr>
              <a:t>차 연구 발표에서는 고전 암호군에 대한 공격 결과 제시</a:t>
            </a:r>
          </a:p>
        </p:txBody>
      </p:sp>
      <p:pic>
        <p:nvPicPr>
          <p:cNvPr id="5" name="Google Shape;71;gd06d95f524_0_0">
            <a:extLst>
              <a:ext uri="{FF2B5EF4-FFF2-40B4-BE49-F238E27FC236}">
                <a16:creationId xmlns:a16="http://schemas.microsoft.com/office/drawing/2014/main" id="{D98FE0AE-BC7C-4E12-9C3D-FEC704377F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7384" y="2391443"/>
            <a:ext cx="424655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BA8EE-29B4-45B7-9CA1-42E17E0236AC}"/>
              </a:ext>
            </a:extLst>
          </p:cNvPr>
          <p:cNvSpPr txBox="1"/>
          <p:nvPr/>
        </p:nvSpPr>
        <p:spPr>
          <a:xfrm>
            <a:off x="8009759" y="6488668"/>
            <a:ext cx="39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 err="1"/>
              <a:t>평문</a:t>
            </a:r>
            <a:r>
              <a:rPr lang="ko-KR" altLang="en-US" b="1" dirty="0"/>
              <a:t> </a:t>
            </a:r>
            <a:r>
              <a:rPr lang="ko-KR" altLang="en-US" b="1" dirty="0" err="1"/>
              <a:t>치환표</a:t>
            </a:r>
            <a:r>
              <a:rPr lang="en-US" altLang="ko-KR" b="1" dirty="0"/>
              <a:t>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1111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BD711-8500-455E-99BD-9681F086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고전 암호에 대한 </a:t>
            </a:r>
            <a:r>
              <a:rPr lang="en-US" altLang="ko-KR"/>
              <a:t>Grover </a:t>
            </a:r>
            <a:r>
              <a:rPr lang="ko-KR" altLang="en-US"/>
              <a:t>알고리즘 회로 </a:t>
            </a:r>
            <a:r>
              <a:rPr lang="en-US" altLang="ko-KR"/>
              <a:t>(Vigenere; 2 / 2)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AA455EB-B390-4EA6-A8E1-8FEFE52FD54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00359" y="2174488"/>
                <a:ext cx="11369675" cy="346803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400" b="1"/>
                  <a:t>Vigenere </a:t>
                </a:r>
                <a:r>
                  <a:rPr lang="ko-KR" altLang="en-US" sz="2400" b="1"/>
                  <a:t>평문</a:t>
                </a:r>
                <a:r>
                  <a:rPr lang="en-US" altLang="ko-KR" sz="2400" b="1"/>
                  <a:t>-</a:t>
                </a:r>
                <a:r>
                  <a:rPr lang="ko-KR" altLang="en-US" sz="2400" b="1"/>
                  <a:t>암호문 쌍에 대한 키를 복구하는</a:t>
                </a:r>
                <a:br>
                  <a:rPr lang="en-US" altLang="ko-KR" sz="2400" b="1"/>
                </a:br>
                <a:r>
                  <a:rPr lang="ko-KR" altLang="en-US" sz="2400" b="1"/>
                  <a:t>양자 공격 회로 </a:t>
                </a:r>
                <a:r>
                  <a:rPr lang="en-US" altLang="ko-KR" sz="2400" b="1">
                    <a:sym typeface="Wingdings" panose="05000000000000000000" pitchFamily="2" charset="2"/>
                  </a:rPr>
                  <a:t>(</a:t>
                </a:r>
                <a:r>
                  <a:rPr lang="ko-KR" altLang="en-US" sz="2400" b="1">
                    <a:sym typeface="Wingdings" panose="05000000000000000000" pitchFamily="2" charset="2"/>
                  </a:rPr>
                  <a:t>평문</a:t>
                </a:r>
                <a:r>
                  <a:rPr lang="en-US" altLang="ko-KR" sz="2400" b="1">
                    <a:sym typeface="Wingdings" panose="05000000000000000000" pitchFamily="2" charset="2"/>
                  </a:rPr>
                  <a:t>: 0xF42, </a:t>
                </a:r>
                <a:r>
                  <a:rPr lang="ko-KR" altLang="en-US" sz="2400" b="1">
                    <a:sym typeface="Wingdings" panose="05000000000000000000" pitchFamily="2" charset="2"/>
                  </a:rPr>
                  <a:t>암호문</a:t>
                </a:r>
                <a:r>
                  <a:rPr lang="en-US" altLang="ko-KR" sz="2400" b="1">
                    <a:sym typeface="Wingdings" panose="05000000000000000000" pitchFamily="2" charset="2"/>
                  </a:rPr>
                  <a:t>: 0x2E5)</a:t>
                </a:r>
              </a:p>
              <a:p>
                <a:endParaRPr lang="en-US" altLang="ko-KR" sz="240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sz="2000" b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Option1</a:t>
                </a:r>
                <a:r>
                  <a:rPr lang="ko-KR" altLang="en-US" sz="2000">
                    <a:sym typeface="Wingdings" panose="05000000000000000000" pitchFamily="2" charset="2"/>
                  </a:rPr>
                  <a:t>의 경우 </a:t>
                </a:r>
                <a:r>
                  <a:rPr lang="en-US" altLang="ko-KR" sz="2000">
                    <a:sym typeface="Wingdings" panose="05000000000000000000" pitchFamily="2" charset="2"/>
                  </a:rPr>
                  <a:t>12-qubit</a:t>
                </a:r>
                <a:r>
                  <a:rPr lang="ko-KR" altLang="en-US" sz="2000">
                    <a:sym typeface="Wingdings" panose="05000000000000000000" pitchFamily="2" charset="2"/>
                  </a:rPr>
                  <a:t>을 대상으로 키 검색</a:t>
                </a:r>
                <a:endParaRPr lang="en-US" altLang="ko-KR" sz="200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ko-KR" sz="1800" i="1"/>
                  <a:t>n</a:t>
                </a:r>
                <a:r>
                  <a:rPr lang="en-US" altLang="ko-KR" sz="1800"/>
                  <a:t> = 12,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ko-Kore-KR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ko-Kore-K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ko-Kore-KR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ore-K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ko-Kore-KR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altLang="ko-KR" sz="1800"/>
                  <a:t>;</a:t>
                </a:r>
                <a:r>
                  <a:rPr lang="ko-KR" altLang="en-US" sz="1800"/>
                  <a:t> </a:t>
                </a:r>
                <a:r>
                  <a:rPr lang="en-US" altLang="ko-KR" sz="1800"/>
                  <a:t>Iteration </a:t>
                </a:r>
                <a:r>
                  <a:rPr lang="ko-KR" altLang="en-US" sz="1800"/>
                  <a:t>수행 횟수 </a:t>
                </a:r>
                <a:r>
                  <a:rPr lang="en-US" altLang="ko-KR" sz="1800"/>
                  <a:t>50</a:t>
                </a:r>
              </a:p>
              <a:p>
                <a:pPr lvl="2"/>
                <a:endParaRPr lang="en-US" altLang="ko-KR" sz="1800"/>
              </a:p>
              <a:p>
                <a:pPr lvl="1"/>
                <a:r>
                  <a:rPr lang="en-US" altLang="ko-KR" sz="2000" b="1">
                    <a:solidFill>
                      <a:srgbClr val="2E75B6"/>
                    </a:solidFill>
                  </a:rPr>
                  <a:t>Option2</a:t>
                </a:r>
                <a:r>
                  <a:rPr lang="ko-KR" altLang="en-US" sz="2000"/>
                  <a:t>의 경우 </a:t>
                </a:r>
                <a:r>
                  <a:rPr lang="en-US" altLang="ko-KR" sz="2000"/>
                  <a:t>4-qubit</a:t>
                </a:r>
                <a:r>
                  <a:rPr lang="ko-KR" altLang="en-US" sz="2000"/>
                  <a:t>을 대상으로 병렬 키 검색</a:t>
                </a:r>
                <a:endParaRPr lang="en-US" altLang="ko-KR" sz="2000"/>
              </a:p>
              <a:p>
                <a:pPr lvl="2"/>
                <a:r>
                  <a:rPr lang="en-US" altLang="ko-KR" sz="1800" i="1"/>
                  <a:t>n</a:t>
                </a:r>
                <a:r>
                  <a:rPr lang="en-US" altLang="ko-KR" sz="1800"/>
                  <a:t> = 4,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ko-Kore-KR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ko-Kore-K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ko-Kore-KR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ore-K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ko-Kore-KR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altLang="ko-KR" sz="1800"/>
                  <a:t>;</a:t>
                </a:r>
                <a:r>
                  <a:rPr lang="ko-KR" altLang="en-US" sz="1800"/>
                  <a:t> </a:t>
                </a:r>
                <a:r>
                  <a:rPr lang="en-US" altLang="ko-KR" sz="1800"/>
                  <a:t>Iteration </a:t>
                </a:r>
                <a:r>
                  <a:rPr lang="ko-KR" altLang="en-US" sz="1800"/>
                  <a:t>수행 횟수 </a:t>
                </a:r>
                <a:r>
                  <a:rPr lang="en-US" altLang="ko-KR" sz="1800"/>
                  <a:t>3 (</a:t>
                </a:r>
                <a:r>
                  <a:rPr lang="ko-KR" altLang="en-US" sz="1800"/>
                  <a:t>효율적임</a:t>
                </a:r>
                <a:r>
                  <a:rPr lang="en-US" altLang="ko-KR" sz="1800"/>
                  <a:t>)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BAA455EB-B390-4EA6-A8E1-8FEFE52FD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00359" y="2174488"/>
                <a:ext cx="11369675" cy="3468030"/>
              </a:xfrm>
              <a:blipFill>
                <a:blip r:embed="rId2"/>
                <a:stretch>
                  <a:fillRect l="-697" t="-24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5E6A3135-256D-4FDA-B6AB-9A4DDCE3D96B}"/>
              </a:ext>
            </a:extLst>
          </p:cNvPr>
          <p:cNvGrpSpPr/>
          <p:nvPr/>
        </p:nvGrpSpPr>
        <p:grpSpPr>
          <a:xfrm>
            <a:off x="7067647" y="958759"/>
            <a:ext cx="4712429" cy="5840431"/>
            <a:chOff x="6929516" y="773740"/>
            <a:chExt cx="4861715" cy="6025450"/>
          </a:xfrm>
        </p:grpSpPr>
        <p:pic>
          <p:nvPicPr>
            <p:cNvPr id="4" name="Google Shape;272;gd5a3d0d70e_0_1">
              <a:extLst>
                <a:ext uri="{FF2B5EF4-FFF2-40B4-BE49-F238E27FC236}">
                  <a16:creationId xmlns:a16="http://schemas.microsoft.com/office/drawing/2014/main" id="{18C5D8BC-4D0F-4FDF-9396-ACE598C5F36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6256" y="1103970"/>
              <a:ext cx="4793824" cy="5695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03258FA-D431-41AF-8C59-8C8814B705DC}"/>
                </a:ext>
              </a:extLst>
            </p:cNvPr>
            <p:cNvSpPr/>
            <p:nvPr/>
          </p:nvSpPr>
          <p:spPr>
            <a:xfrm>
              <a:off x="10393917" y="1103969"/>
              <a:ext cx="1300356" cy="56952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D2D29C-546D-495E-8C23-490EEFF06613}"/>
                </a:ext>
              </a:extLst>
            </p:cNvPr>
            <p:cNvSpPr txBox="1"/>
            <p:nvPr/>
          </p:nvSpPr>
          <p:spPr>
            <a:xfrm>
              <a:off x="10439579" y="775629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Reversible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D197E9-46E8-4FB4-A800-01CAA99954C0}"/>
                </a:ext>
              </a:extLst>
            </p:cNvPr>
            <p:cNvSpPr txBox="1"/>
            <p:nvPr/>
          </p:nvSpPr>
          <p:spPr>
            <a:xfrm>
              <a:off x="6929516" y="773740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&lt; Oracle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988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044C1-5764-411A-98E8-E9BECAC7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현대 암호에 대한 </a:t>
            </a:r>
            <a:r>
              <a:rPr lang="en-US" altLang="ko-KR"/>
              <a:t>Grover </a:t>
            </a:r>
            <a:r>
              <a:rPr lang="ko-KR" altLang="en-US"/>
              <a:t>알고리즘 회로 </a:t>
            </a:r>
            <a:r>
              <a:rPr lang="en-US" altLang="ko-KR"/>
              <a:t>(Simplified DES)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C1067-AE0D-4082-9CDD-7067AEE2AB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286599"/>
            <a:ext cx="12191998" cy="5221085"/>
          </a:xfrm>
        </p:spPr>
        <p:txBody>
          <a:bodyPr>
            <a:normAutofit/>
          </a:bodyPr>
          <a:lstStyle/>
          <a:p>
            <a:r>
              <a:rPr lang="ko-KR" altLang="en-US" sz="2400" b="1"/>
              <a:t>기존 </a:t>
            </a:r>
            <a:r>
              <a:rPr lang="en-US" altLang="ko-KR" sz="2400" b="1"/>
              <a:t>S-DES</a:t>
            </a:r>
            <a:r>
              <a:rPr lang="ko-KR" altLang="en-US" sz="2400" b="1"/>
              <a:t>에 대한 </a:t>
            </a:r>
            <a:r>
              <a:rPr lang="en-US" altLang="ko-KR" sz="2400" b="1"/>
              <a:t>Grover </a:t>
            </a:r>
            <a:r>
              <a:rPr lang="ko-KR" altLang="en-US" sz="2400" b="1"/>
              <a:t>알고리즘</a:t>
            </a:r>
            <a:endParaRPr lang="en-US" altLang="ko-KR" sz="2400" b="1"/>
          </a:p>
          <a:p>
            <a:pPr lvl="1"/>
            <a:r>
              <a:rPr lang="ko-KR" altLang="en-US" sz="2000"/>
              <a:t>양자 회로 구현 시 이전 연산을 반대로 수행하는 </a:t>
            </a:r>
            <a:r>
              <a:rPr lang="en-US" altLang="ko-KR" sz="2000" b="1">
                <a:solidFill>
                  <a:srgbClr val="FF0000"/>
                </a:solidFill>
              </a:rPr>
              <a:t>reverse </a:t>
            </a:r>
            <a:r>
              <a:rPr lang="ko-KR" altLang="en-US" sz="2000" b="1">
                <a:solidFill>
                  <a:srgbClr val="FF0000"/>
                </a:solidFill>
              </a:rPr>
              <a:t>연산</a:t>
            </a:r>
            <a:r>
              <a:rPr lang="ko-KR" altLang="en-US" sz="2000"/>
              <a:t>을 통해 추가 큐비트 최적화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3BDC83-FF45-4E4F-AE05-F0A08A395D5A}"/>
              </a:ext>
            </a:extLst>
          </p:cNvPr>
          <p:cNvSpPr/>
          <p:nvPr/>
        </p:nvSpPr>
        <p:spPr>
          <a:xfrm>
            <a:off x="0" y="803499"/>
            <a:ext cx="12191999" cy="483100"/>
          </a:xfrm>
          <a:prstGeom prst="rect">
            <a:avLst/>
          </a:prstGeom>
          <a:solidFill>
            <a:srgbClr val="2E75B6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>
                <a:solidFill>
                  <a:schemeClr val="bg1"/>
                </a:solidFill>
              </a:rPr>
              <a:t>2</a:t>
            </a:r>
            <a:r>
              <a:rPr lang="ko-KR" altLang="en-US" sz="2600">
                <a:solidFill>
                  <a:schemeClr val="bg1"/>
                </a:solidFill>
              </a:rPr>
              <a:t>차 </a:t>
            </a:r>
            <a:r>
              <a:rPr lang="ko-KR" altLang="en-US" sz="2600" dirty="0">
                <a:solidFill>
                  <a:schemeClr val="bg1"/>
                </a:solidFill>
              </a:rPr>
              <a:t>연구 </a:t>
            </a:r>
            <a:r>
              <a:rPr lang="ko-KR" altLang="en-US" sz="2600">
                <a:solidFill>
                  <a:schemeClr val="bg1"/>
                </a:solidFill>
              </a:rPr>
              <a:t>발표에서는 현대 </a:t>
            </a:r>
            <a:r>
              <a:rPr lang="ko-KR" altLang="en-US" sz="2600" dirty="0">
                <a:solidFill>
                  <a:schemeClr val="bg1"/>
                </a:solidFill>
              </a:rPr>
              <a:t>암호군에 대한 공격 결과 제시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93F66-D2C7-4BEE-821B-E5277C5525B0}"/>
              </a:ext>
            </a:extLst>
          </p:cNvPr>
          <p:cNvSpPr/>
          <p:nvPr/>
        </p:nvSpPr>
        <p:spPr>
          <a:xfrm>
            <a:off x="0" y="6429627"/>
            <a:ext cx="1178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2E75B6"/>
                </a:solidFill>
                <a:latin typeface="Arial" panose="020B0604020202020204" pitchFamily="34" charset="0"/>
              </a:rPr>
              <a:t>자료 출처</a:t>
            </a:r>
            <a:r>
              <a:rPr lang="en-US" altLang="ko-KR" b="1">
                <a:solidFill>
                  <a:srgbClr val="2E75B6"/>
                </a:solidFill>
                <a:latin typeface="Arial" panose="020B0604020202020204" pitchFamily="34" charset="0"/>
              </a:rPr>
              <a:t>: </a:t>
            </a:r>
            <a:r>
              <a:rPr lang="ko-KR" altLang="en-US" b="1">
                <a:solidFill>
                  <a:srgbClr val="2E75B6"/>
                </a:solidFill>
                <a:latin typeface="Arial" panose="020B0604020202020204" pitchFamily="34" charset="0"/>
              </a:rPr>
              <a:t>Application of Grover’s quantum algorithm for S</a:t>
            </a:r>
            <a:r>
              <a:rPr lang="en-US" altLang="ko-KR" b="1">
                <a:solidFill>
                  <a:srgbClr val="2E75B6"/>
                </a:solidFill>
                <a:latin typeface="Arial" panose="020B0604020202020204" pitchFamily="34" charset="0"/>
              </a:rPr>
              <a:t>-</a:t>
            </a:r>
            <a:r>
              <a:rPr lang="ko-KR" altLang="en-US" b="1">
                <a:solidFill>
                  <a:srgbClr val="2E75B6"/>
                </a:solidFill>
                <a:latin typeface="Arial" panose="020B0604020202020204" pitchFamily="34" charset="0"/>
              </a:rPr>
              <a:t>DES key searching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2566D-FDCF-4E1D-954B-1EDD370AA24F}"/>
              </a:ext>
            </a:extLst>
          </p:cNvPr>
          <p:cNvSpPr txBox="1"/>
          <p:nvPr/>
        </p:nvSpPr>
        <p:spPr>
          <a:xfrm>
            <a:off x="725601" y="6182856"/>
            <a:ext cx="327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/>
              <a:t>&lt; </a:t>
            </a:r>
            <a:r>
              <a:rPr kumimoji="1" lang="en-US" altLang="ko-Kore-KR" b="1"/>
              <a:t>S-DES </a:t>
            </a:r>
            <a:r>
              <a:rPr kumimoji="1" lang="ko-Kore-KR" altLang="en-US" b="1"/>
              <a:t>암</a:t>
            </a:r>
            <a:r>
              <a:rPr kumimoji="1" lang="ko-KR" altLang="en-US" b="1"/>
              <a:t>호화</a:t>
            </a:r>
            <a:r>
              <a:rPr kumimoji="1" lang="en-US" altLang="ko-KR" b="1"/>
              <a:t>, </a:t>
            </a:r>
            <a:r>
              <a:rPr kumimoji="1" lang="ko-KR" altLang="en-US" b="1"/>
              <a:t>복호화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42C678B-07B6-41B1-8437-EE42105DC100}"/>
              </a:ext>
            </a:extLst>
          </p:cNvPr>
          <p:cNvGrpSpPr/>
          <p:nvPr/>
        </p:nvGrpSpPr>
        <p:grpSpPr>
          <a:xfrm>
            <a:off x="731705" y="2065366"/>
            <a:ext cx="3271583" cy="4130457"/>
            <a:chOff x="887822" y="2227500"/>
            <a:chExt cx="2648581" cy="33439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5455D2E-1B0C-43FB-BFA4-5EC49847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822" y="2227500"/>
              <a:ext cx="2648581" cy="3343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B27B02-682F-4EC9-B838-00A522A25F76}"/>
                </a:ext>
              </a:extLst>
            </p:cNvPr>
            <p:cNvSpPr/>
            <p:nvPr/>
          </p:nvSpPr>
          <p:spPr>
            <a:xfrm>
              <a:off x="1938508" y="3374570"/>
              <a:ext cx="737128" cy="4854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232952-7F98-4913-BD76-71F28EFF121E}"/>
              </a:ext>
            </a:extLst>
          </p:cNvPr>
          <p:cNvGrpSpPr/>
          <p:nvPr/>
        </p:nvGrpSpPr>
        <p:grpSpPr>
          <a:xfrm>
            <a:off x="5442924" y="1964994"/>
            <a:ext cx="6014681" cy="4629199"/>
            <a:chOff x="5662503" y="2110571"/>
            <a:chExt cx="5259032" cy="40476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88F70B-82A5-4FA2-A3B6-5D1F2F7DF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2503" y="2110571"/>
              <a:ext cx="5225519" cy="38027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B33E6B-9843-4A12-903A-ED41005EC077}"/>
                </a:ext>
              </a:extLst>
            </p:cNvPr>
            <p:cNvSpPr txBox="1"/>
            <p:nvPr/>
          </p:nvSpPr>
          <p:spPr>
            <a:xfrm>
              <a:off x="5678360" y="5835254"/>
              <a:ext cx="5116020" cy="322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/>
                <a:t>&lt; </a:t>
              </a:r>
              <a:r>
                <a:rPr kumimoji="1" lang="en-US" altLang="ko-Kore-KR" b="1"/>
                <a:t>S-DES </a:t>
              </a:r>
              <a:r>
                <a:rPr kumimoji="1" lang="ko-Kore-KR" altLang="en-US" b="1" dirty="0"/>
                <a:t>양자 회로 구조 </a:t>
              </a:r>
              <a:r>
                <a:rPr kumimoji="1" lang="en-US" altLang="ko-KR" b="1" dirty="0"/>
                <a:t>&gt;</a:t>
              </a:r>
              <a:r>
                <a:rPr kumimoji="1" lang="ko-KR" altLang="en-US" b="1" dirty="0"/>
                <a:t> </a:t>
              </a:r>
              <a:endParaRPr kumimoji="1" lang="ko-Kore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5E7220-C0BE-40A6-ACD7-33D6D6853214}"/>
                </a:ext>
              </a:extLst>
            </p:cNvPr>
            <p:cNvSpPr/>
            <p:nvPr/>
          </p:nvSpPr>
          <p:spPr>
            <a:xfrm>
              <a:off x="6229526" y="3350366"/>
              <a:ext cx="1965416" cy="1929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BD8F566-1319-460B-B0C6-C6203B9EEAF4}"/>
                </a:ext>
              </a:extLst>
            </p:cNvPr>
            <p:cNvSpPr/>
            <p:nvPr/>
          </p:nvSpPr>
          <p:spPr>
            <a:xfrm>
              <a:off x="6236250" y="4643448"/>
              <a:ext cx="1965416" cy="1929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E8F59B-B02F-4933-A625-7B0B30577585}"/>
                    </a:ext>
                  </a:extLst>
                </p:cNvPr>
                <p:cNvSpPr txBox="1"/>
                <p:nvPr/>
              </p:nvSpPr>
              <p:spPr>
                <a:xfrm>
                  <a:off x="8253989" y="4519977"/>
                  <a:ext cx="2667546" cy="5113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ko-Kore-KR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a14:m>
                  <a:r>
                    <a:rPr kumimoji="1" lang="ko-Kore-KR" altLang="en-US" sz="1600" b="1" dirty="0">
                      <a:solidFill>
                        <a:srgbClr val="FF0000"/>
                      </a:solidFill>
                    </a:rPr>
                    <a:t>에대한 </a:t>
                  </a:r>
                  <a:r>
                    <a:rPr kumimoji="1" lang="en-US" altLang="ko-Kore-KR" sz="1600" b="1" dirty="0">
                      <a:solidFill>
                        <a:srgbClr val="FF0000"/>
                      </a:solidFill>
                    </a:rPr>
                    <a:t>reverse </a:t>
                  </a:r>
                  <a:r>
                    <a:rPr kumimoji="1" lang="ko-Kore-KR" altLang="en-US" sz="1600" b="1" dirty="0">
                      <a:solidFill>
                        <a:srgbClr val="FF0000"/>
                      </a:solidFill>
                    </a:rPr>
                    <a:t>연산을 수행</a:t>
                  </a:r>
                  <a:r>
                    <a:rPr kumimoji="1" lang="en-US" altLang="ko-Kore-KR" sz="1600" b="1" dirty="0">
                      <a:solidFill>
                        <a:srgbClr val="FF0000"/>
                      </a:solidFill>
                    </a:rPr>
                    <a:t>,</a:t>
                  </a:r>
                </a:p>
                <a:p>
                  <a14:m>
                    <m:oMath xmlns:m="http://schemas.openxmlformats.org/officeDocument/2006/math">
                      <m:r>
                        <a:rPr kumimoji="1" lang="en-US" altLang="ko-Kore-KR" sz="16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ko-Kore-KR" sz="16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1" lang="en-US" altLang="ko-Kore-KR" sz="16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ko-Kore-KR" altLang="en-US" sz="1600" b="1" dirty="0">
                      <a:solidFill>
                        <a:srgbClr val="FF0000"/>
                      </a:solidFill>
                    </a:rPr>
                    <a:t>이전으로 되돌림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E8F59B-B02F-4933-A625-7B0B30577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3989" y="4519977"/>
                  <a:ext cx="2667546" cy="511307"/>
                </a:xfrm>
                <a:prstGeom prst="rect">
                  <a:avLst/>
                </a:prstGeom>
                <a:blipFill>
                  <a:blip r:embed="rId4"/>
                  <a:stretch>
                    <a:fillRect t="-4167" b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C7EB9F-22FF-4FEB-A9A2-8834C2BFEAEC}"/>
                  </a:ext>
                </a:extLst>
              </p:cNvPr>
              <p:cNvSpPr txBox="1"/>
              <p:nvPr/>
            </p:nvSpPr>
            <p:spPr>
              <a:xfrm>
                <a:off x="2731804" y="3079758"/>
                <a:ext cx="26180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1" lang="en-US" altLang="ko-Kore-KR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kumimoji="1" lang="ko-Kore-KR" altLang="en-US" sz="1400" b="1" dirty="0">
                    <a:solidFill>
                      <a:srgbClr val="FF0000"/>
                    </a:solidFill>
                  </a:rPr>
                  <a:t> 전의 값을 저장해 두어야 함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C7EB9F-22FF-4FEB-A9A2-8834C2BFE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804" y="3079758"/>
                <a:ext cx="2618024" cy="307777"/>
              </a:xfrm>
              <a:prstGeom prst="rect">
                <a:avLst/>
              </a:prstGeom>
              <a:blipFill>
                <a:blip r:embed="rId5"/>
                <a:stretch>
                  <a:fillRect t="-5882" r="-465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16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098B3-2BC2-4207-B174-1D83E719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현대 암호에 대한 </a:t>
            </a:r>
            <a:r>
              <a:rPr lang="en-US" altLang="ko-KR"/>
              <a:t>Grover </a:t>
            </a:r>
            <a:r>
              <a:rPr lang="ko-KR" altLang="en-US"/>
              <a:t>알고리즘 회로 </a:t>
            </a:r>
            <a:r>
              <a:rPr lang="en-US" altLang="ko-KR"/>
              <a:t>(Simplified AES; 1 / 4)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38932C-CEC2-4EDA-8CD9-643CE23DEF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761893"/>
            <a:ext cx="12191998" cy="4616605"/>
          </a:xfrm>
        </p:spPr>
        <p:txBody>
          <a:bodyPr/>
          <a:lstStyle/>
          <a:p>
            <a:r>
              <a:rPr lang="en-US" altLang="ko-KR" b="1"/>
              <a:t>Simplified AES</a:t>
            </a:r>
            <a:r>
              <a:rPr lang="ko-KR" altLang="en-US" b="1"/>
              <a:t>를 최적화 구현 </a:t>
            </a:r>
            <a:endParaRPr lang="en-US" altLang="ko-KR" b="1"/>
          </a:p>
          <a:p>
            <a:pPr lvl="1"/>
            <a:r>
              <a:rPr lang="en-US" altLang="ko-KR"/>
              <a:t>MixColumn, Sbox </a:t>
            </a:r>
            <a:r>
              <a:rPr lang="ko-KR" altLang="en-US"/>
              <a:t>연산 최적화</a:t>
            </a:r>
            <a:endParaRPr lang="en-US" altLang="ko-KR"/>
          </a:p>
          <a:p>
            <a:pPr lvl="1"/>
            <a:r>
              <a:rPr lang="ko-KR" altLang="en-US"/>
              <a:t>기존 </a:t>
            </a:r>
            <a:r>
              <a:rPr lang="en-US" altLang="ko-KR"/>
              <a:t>S-AES Grover </a:t>
            </a:r>
            <a:r>
              <a:rPr lang="ko-KR" altLang="en-US"/>
              <a:t>알고리즘 연구 결과보다 자원 최적화 </a:t>
            </a:r>
            <a:r>
              <a:rPr lang="en-US" altLang="ko-KR"/>
              <a:t>(e.g. S-BOX)</a:t>
            </a:r>
          </a:p>
          <a:p>
            <a:pPr lvl="1"/>
            <a:endParaRPr lang="en-US" altLang="ko-KR"/>
          </a:p>
          <a:p>
            <a:r>
              <a:rPr lang="ko-KR" altLang="en-US" b="1"/>
              <a:t>중첩 특성의 양자 컴퓨터에서 사전 테이블 방식의 </a:t>
            </a:r>
            <a:r>
              <a:rPr lang="en-US" altLang="ko-KR" b="1"/>
              <a:t>S-BOX </a:t>
            </a:r>
            <a:r>
              <a:rPr lang="ko-KR" altLang="en-US" b="1"/>
              <a:t>구현은 비효율적</a:t>
            </a:r>
            <a:endParaRPr lang="en-US" altLang="ko-KR" b="1"/>
          </a:p>
          <a:p>
            <a:pPr lvl="1"/>
            <a:r>
              <a:rPr lang="ko-KR" altLang="en-US"/>
              <a:t>산술식 형태의 </a:t>
            </a:r>
            <a:r>
              <a:rPr lang="en-US" altLang="ko-KR"/>
              <a:t>S-BOX </a:t>
            </a:r>
            <a:r>
              <a:rPr lang="ko-KR" altLang="en-US"/>
              <a:t>연산을 구현하는 것이 일반적인 선택</a:t>
            </a:r>
            <a:endParaRPr lang="en-US" altLang="ko-KR"/>
          </a:p>
          <a:p>
            <a:pPr lvl="1"/>
            <a:r>
              <a:rPr lang="ko-KR" altLang="en-US"/>
              <a:t>선행 연구에서는 </a:t>
            </a:r>
            <a:r>
              <a:rPr lang="en-US" altLang="ko-KR"/>
              <a:t>S-AES S-BOX</a:t>
            </a:r>
            <a:r>
              <a:rPr lang="ko-KR" altLang="en-US"/>
              <a:t>의 유한체 역치 연산을 양자회로로 구현 </a:t>
            </a:r>
            <a:r>
              <a:rPr lang="en-US" altLang="ko-KR"/>
              <a:t>(</a:t>
            </a:r>
            <a:r>
              <a:rPr lang="ko-KR" altLang="en-US"/>
              <a:t>비효율적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8DCBC3-F4EF-43BC-A3AC-9B4FB13A4DDE}"/>
              </a:ext>
            </a:extLst>
          </p:cNvPr>
          <p:cNvSpPr/>
          <p:nvPr/>
        </p:nvSpPr>
        <p:spPr>
          <a:xfrm>
            <a:off x="0" y="6429627"/>
            <a:ext cx="1178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2E75B6"/>
                </a:solidFill>
                <a:latin typeface="Arial" panose="020B0604020202020204" pitchFamily="34" charset="0"/>
              </a:rPr>
              <a:t>자료 출처</a:t>
            </a:r>
            <a:r>
              <a:rPr lang="en-US" altLang="ko-KR" b="1">
                <a:solidFill>
                  <a:srgbClr val="2E75B6"/>
                </a:solidFill>
                <a:latin typeface="Arial" panose="020B0604020202020204" pitchFamily="34" charset="0"/>
              </a:rPr>
              <a:t>: Quantum Grover attack on the Simplified-AES</a:t>
            </a:r>
            <a:endParaRPr lang="ko-KR" altLang="en-US" b="1">
              <a:solidFill>
                <a:srgbClr val="2E75B6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47C355-D313-4D2D-B99F-0DA4CDF65DA2}"/>
              </a:ext>
            </a:extLst>
          </p:cNvPr>
          <p:cNvSpPr/>
          <p:nvPr/>
        </p:nvSpPr>
        <p:spPr>
          <a:xfrm>
            <a:off x="0" y="803499"/>
            <a:ext cx="12191999" cy="483100"/>
          </a:xfrm>
          <a:prstGeom prst="rect">
            <a:avLst/>
          </a:prstGeom>
          <a:solidFill>
            <a:srgbClr val="2E75B6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>
                <a:solidFill>
                  <a:schemeClr val="bg1"/>
                </a:solidFill>
              </a:rPr>
              <a:t>2</a:t>
            </a:r>
            <a:r>
              <a:rPr lang="ko-KR" altLang="en-US" sz="2600">
                <a:solidFill>
                  <a:schemeClr val="bg1"/>
                </a:solidFill>
              </a:rPr>
              <a:t>차 </a:t>
            </a:r>
            <a:r>
              <a:rPr lang="ko-KR" altLang="en-US" sz="2600" dirty="0">
                <a:solidFill>
                  <a:schemeClr val="bg1"/>
                </a:solidFill>
              </a:rPr>
              <a:t>연구 </a:t>
            </a:r>
            <a:r>
              <a:rPr lang="ko-KR" altLang="en-US" sz="2600">
                <a:solidFill>
                  <a:schemeClr val="bg1"/>
                </a:solidFill>
              </a:rPr>
              <a:t>발표에서는 현대 </a:t>
            </a:r>
            <a:r>
              <a:rPr lang="ko-KR" altLang="en-US" sz="2600" dirty="0">
                <a:solidFill>
                  <a:schemeClr val="bg1"/>
                </a:solidFill>
              </a:rPr>
              <a:t>암호군에 대한 공격 결과 제시</a:t>
            </a:r>
          </a:p>
        </p:txBody>
      </p:sp>
    </p:spTree>
    <p:extLst>
      <p:ext uri="{BB962C8B-B14F-4D97-AF65-F5344CB8AC3E}">
        <p14:creationId xmlns:p14="http://schemas.microsoft.com/office/powerpoint/2010/main" val="225737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FE3D8-2777-4E6D-8A50-668038A8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현대 암호에 대한 </a:t>
            </a:r>
            <a:r>
              <a:rPr lang="en-US" altLang="ko-KR"/>
              <a:t>Grover </a:t>
            </a:r>
            <a:r>
              <a:rPr lang="ko-KR" altLang="en-US"/>
              <a:t>알고리즘 회로 </a:t>
            </a:r>
            <a:r>
              <a:rPr lang="en-US" altLang="ko-KR"/>
              <a:t>(Simplified AES; 2 / 4)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744B054C-D1BA-4164-A30E-C8473475261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b="1"/>
                  <a:t>선행 연구에서는 </a:t>
                </a:r>
                <a:r>
                  <a:rPr lang="en-US" altLang="ko-KR" b="1"/>
                  <a:t>Itoh-Tsujii </a:t>
                </a:r>
                <a:r>
                  <a:rPr lang="ko-KR" altLang="en-US" b="1"/>
                  <a:t>알고리즘을 통해 역치 연산 구현</a:t>
                </a:r>
                <a:endParaRPr lang="en-US" altLang="ko-KR" b="1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]/(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아래와 같이 양자 게이트와 추가 큐비트가 사용됨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744B054C-D1BA-4164-A30E-C84734752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65" t="-1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81D5C5-52A8-49D3-AD7E-73D8C2C8DEFF}"/>
              </a:ext>
            </a:extLst>
          </p:cNvPr>
          <p:cNvGrpSpPr/>
          <p:nvPr/>
        </p:nvGrpSpPr>
        <p:grpSpPr>
          <a:xfrm>
            <a:off x="148160" y="3335777"/>
            <a:ext cx="11928611" cy="2581987"/>
            <a:chOff x="148160" y="3335778"/>
            <a:chExt cx="11694437" cy="25313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54B7A6C-DF93-4C6C-A95F-7D819E0DE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2897" y="3871890"/>
              <a:ext cx="2120749" cy="96913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87619F-14D6-452D-89DD-F297C0C17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160" y="3335778"/>
              <a:ext cx="4481569" cy="21927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BDA1B6-DBF2-4479-8078-6C02F8662BFB}"/>
                </a:ext>
              </a:extLst>
            </p:cNvPr>
            <p:cNvSpPr txBox="1"/>
            <p:nvPr/>
          </p:nvSpPr>
          <p:spPr>
            <a:xfrm>
              <a:off x="148160" y="5528525"/>
              <a:ext cx="448156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&lt; </a:t>
              </a:r>
              <a:r>
                <a:rPr kumimoji="1" lang="ko-Kore-KR" altLang="en-US" sz="1600" b="1" dirty="0"/>
                <a:t>곱셈 회로 </a:t>
              </a:r>
              <a:r>
                <a:rPr kumimoji="1" lang="en-US" altLang="ko-KR" sz="1600" b="1" dirty="0"/>
                <a:t>&gt;</a:t>
              </a:r>
              <a:endParaRPr kumimoji="1" lang="ko-Kore-KR" altLang="en-US" sz="16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98106C-063D-48B5-ABC5-AEFDF1B9D059}"/>
                </a:ext>
              </a:extLst>
            </p:cNvPr>
            <p:cNvSpPr txBox="1"/>
            <p:nvPr/>
          </p:nvSpPr>
          <p:spPr>
            <a:xfrm>
              <a:off x="5004352" y="4892081"/>
              <a:ext cx="214929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&lt; </a:t>
              </a:r>
              <a:r>
                <a:rPr kumimoji="1" lang="ko-Kore-KR" altLang="en-US" sz="1600" b="1" dirty="0"/>
                <a:t>제곱 회로 </a:t>
              </a:r>
              <a:r>
                <a:rPr kumimoji="1" lang="en-US" altLang="ko-KR" sz="1600" b="1" dirty="0"/>
                <a:t>&gt;</a:t>
              </a:r>
              <a:endParaRPr kumimoji="1" lang="ko-Kore-KR" altLang="en-US" sz="16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6A78CC-B44F-425B-B135-9468597CF298}"/>
                </a:ext>
              </a:extLst>
            </p:cNvPr>
            <p:cNvSpPr txBox="1"/>
            <p:nvPr/>
          </p:nvSpPr>
          <p:spPr>
            <a:xfrm>
              <a:off x="4668055" y="4192021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/>
                <a:t>+</a:t>
              </a:r>
              <a:endParaRPr kumimoji="1" lang="ko-Kore-KR" altLang="en-US" sz="24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8B54B-AC67-4C42-BB5B-A548AE3AF38A}"/>
                </a:ext>
              </a:extLst>
            </p:cNvPr>
            <p:cNvSpPr txBox="1"/>
            <p:nvPr/>
          </p:nvSpPr>
          <p:spPr>
            <a:xfrm>
              <a:off x="7249016" y="4158593"/>
              <a:ext cx="570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b="1" dirty="0">
                  <a:sym typeface="Wingdings" pitchFamily="2" charset="2"/>
                </a:rPr>
                <a:t> </a:t>
              </a:r>
              <a:endParaRPr kumimoji="1" lang="ko-Kore-KR" altLang="en-US" sz="2400" b="1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870E4F-E371-4CCA-81A1-B6F430C9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8020" y="3759215"/>
              <a:ext cx="4064577" cy="125734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5A1E54-EC0E-490C-8D72-A39647282956}"/>
                </a:ext>
              </a:extLst>
            </p:cNvPr>
            <p:cNvSpPr txBox="1"/>
            <p:nvPr/>
          </p:nvSpPr>
          <p:spPr>
            <a:xfrm>
              <a:off x="7778019" y="5350107"/>
              <a:ext cx="406457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&lt;</a:t>
              </a:r>
              <a:r>
                <a:rPr kumimoji="1" lang="ko-Kore-KR" altLang="en-US" sz="1600" b="1" dirty="0"/>
                <a:t> 최종 </a:t>
              </a:r>
              <a:r>
                <a:rPr kumimoji="1" lang="en-US" altLang="ko-Kore-KR" sz="1600" b="1" dirty="0"/>
                <a:t>S-box </a:t>
              </a:r>
              <a:r>
                <a:rPr kumimoji="1" lang="ko-Kore-KR" altLang="en-US" sz="1600" b="1" dirty="0"/>
                <a:t>회로 </a:t>
              </a:r>
              <a:r>
                <a:rPr kumimoji="1" lang="en-US" altLang="ko-KR" sz="1600" b="1" dirty="0"/>
                <a:t>&gt;</a:t>
              </a:r>
              <a:endParaRPr kumimoji="1" lang="ko-Kore-KR" altLang="en-US" sz="1600" b="1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F9BD00-C385-40E4-AF46-1FAD7152A3D6}"/>
                </a:ext>
              </a:extLst>
            </p:cNvPr>
            <p:cNvSpPr/>
            <p:nvPr/>
          </p:nvSpPr>
          <p:spPr>
            <a:xfrm>
              <a:off x="10002595" y="3781211"/>
              <a:ext cx="1504743" cy="90448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7C409E-D37A-4F6D-8206-AF225A7C358F}"/>
                </a:ext>
              </a:extLst>
            </p:cNvPr>
            <p:cNvSpPr txBox="1"/>
            <p:nvPr/>
          </p:nvSpPr>
          <p:spPr>
            <a:xfrm>
              <a:off x="10395550" y="3369329"/>
              <a:ext cx="985666" cy="362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solidFill>
                    <a:srgbClr val="FF0000"/>
                  </a:solidFill>
                </a:rPr>
                <a:t>reverse</a:t>
              </a:r>
              <a:endParaRPr kumimoji="1" lang="ko-Kore-KR" alt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07EB227-AC22-4A44-A2E6-39AD1B69D924}"/>
                    </a:ext>
                  </a:extLst>
                </p:cNvPr>
                <p:cNvSpPr txBox="1"/>
                <p:nvPr/>
              </p:nvSpPr>
              <p:spPr>
                <a:xfrm>
                  <a:off x="8393244" y="3502313"/>
                  <a:ext cx="248779" cy="2268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ore-K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ko-Kore-KR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07EB227-AC22-4A44-A2E6-39AD1B69D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3244" y="3502313"/>
                  <a:ext cx="248779" cy="226899"/>
                </a:xfrm>
                <a:prstGeom prst="rect">
                  <a:avLst/>
                </a:prstGeom>
                <a:blipFill>
                  <a:blip r:embed="rId6"/>
                  <a:stretch>
                    <a:fillRect l="-21429" t="-2632" r="-14286" b="-2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2F90252-F18F-49D3-A663-354A4628266A}"/>
                    </a:ext>
                  </a:extLst>
                </p:cNvPr>
                <p:cNvSpPr txBox="1"/>
                <p:nvPr/>
              </p:nvSpPr>
              <p:spPr>
                <a:xfrm>
                  <a:off x="8792854" y="3468860"/>
                  <a:ext cx="44081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ore-K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kumimoji="1" lang="en-US" altLang="ko-Kore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ko-Kore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1" lang="en-US" altLang="ko-Kore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ko-Kore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ko-Kore-KR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2F90252-F18F-49D3-A663-354A46282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2854" y="3468860"/>
                  <a:ext cx="44081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4324" t="-2128" r="-29730" b="-319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7801BA3-B08F-4A44-B379-83CA3ED8EBEA}"/>
                    </a:ext>
                  </a:extLst>
                </p:cNvPr>
                <p:cNvSpPr txBox="1"/>
                <p:nvPr/>
              </p:nvSpPr>
              <p:spPr>
                <a:xfrm>
                  <a:off x="8648295" y="4641934"/>
                  <a:ext cx="729927" cy="2268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ko-Kore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kumimoji="1" lang="en-US" altLang="ko-Kore-KR" dirty="0">
                      <a:solidFill>
                        <a:schemeClr val="accent1"/>
                      </a:solidFill>
                    </a:rPr>
                    <a:t>x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ko-Kore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ko-Kore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ore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ore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1" lang="ko-Kore-KR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7801BA3-B08F-4A44-B379-83CA3ED8E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295" y="4641934"/>
                  <a:ext cx="729927" cy="226899"/>
                </a:xfrm>
                <a:prstGeom prst="rect">
                  <a:avLst/>
                </a:prstGeom>
                <a:blipFill>
                  <a:blip r:embed="rId8"/>
                  <a:stretch>
                    <a:fillRect l="-8197" t="-34211" r="-25410" b="-78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95B158B-7B67-43D1-A574-3B1883D1B60D}"/>
                    </a:ext>
                  </a:extLst>
                </p:cNvPr>
                <p:cNvSpPr txBox="1"/>
                <p:nvPr/>
              </p:nvSpPr>
              <p:spPr>
                <a:xfrm>
                  <a:off x="9809032" y="5038560"/>
                  <a:ext cx="1558243" cy="2268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ko-Kore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kumimoji="1" lang="en-US" altLang="ko-Kore-KR" dirty="0">
                      <a:solidFill>
                        <a:schemeClr val="accent1"/>
                      </a:solidFill>
                    </a:rPr>
                    <a:t>x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ko-Kore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ko-Kore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ore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ore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kumimoji="1" lang="en-US" altLang="ko-Kore-KR" dirty="0">
                      <a:solidFill>
                        <a:schemeClr val="accent1"/>
                      </a:solidFill>
                    </a:rPr>
                    <a:t>x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ko-Kore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ko-Kore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ko-Kore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ko-Kore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ko-Kore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ore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ore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1" lang="ko-Kore-KR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95B158B-7B67-43D1-A574-3B1883D1B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9032" y="5038560"/>
                  <a:ext cx="1558243" cy="226899"/>
                </a:xfrm>
                <a:prstGeom prst="rect">
                  <a:avLst/>
                </a:prstGeom>
                <a:blipFill>
                  <a:blip r:embed="rId9"/>
                  <a:stretch>
                    <a:fillRect l="-3831" t="-34211" r="-22605" b="-815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C33CDBDB-DFF7-4489-A5C1-8FCBD81F1324}"/>
                    </a:ext>
                  </a:extLst>
                </p:cNvPr>
                <p:cNvSpPr/>
                <p:nvPr/>
              </p:nvSpPr>
              <p:spPr>
                <a:xfrm>
                  <a:off x="9344902" y="3419285"/>
                  <a:ext cx="928260" cy="3241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ore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kumimoji="1" lang="en-US" altLang="ko-Kore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kumimoji="1" lang="en-US" altLang="ko-Kore-K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((</m:t>
                                    </m:r>
                                    <m:r>
                                      <a:rPr kumimoji="1" lang="en-US" altLang="ko-Kore-K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1" lang="en-US" altLang="ko-Kore-K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ko-Kore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ko-Kore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ko-Kore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ore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C33CDBDB-DFF7-4489-A5C1-8FCBD81F13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4902" y="3419285"/>
                  <a:ext cx="928260" cy="324142"/>
                </a:xfrm>
                <a:prstGeom prst="rect">
                  <a:avLst/>
                </a:prstGeom>
                <a:blipFill>
                  <a:blip r:embed="rId10"/>
                  <a:stretch>
                    <a:fillRect l="-1935" r="-3871" b="-296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69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E5A85-25BF-49EA-A7DB-5B271DFA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현대 암호에 대한 </a:t>
            </a:r>
            <a:r>
              <a:rPr lang="en-US" altLang="ko-KR"/>
              <a:t>Grover </a:t>
            </a:r>
            <a:r>
              <a:rPr lang="ko-KR" altLang="en-US"/>
              <a:t>알고리즘 회로 </a:t>
            </a:r>
            <a:r>
              <a:rPr lang="en-US" altLang="ko-KR"/>
              <a:t>(Simplified AES; 3 / 4)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4F799C-1F04-4635-AFAC-FA45C9752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6"/>
            <a:ext cx="12191999" cy="1891758"/>
          </a:xfrm>
        </p:spPr>
        <p:txBody>
          <a:bodyPr>
            <a:normAutofit/>
          </a:bodyPr>
          <a:lstStyle/>
          <a:p>
            <a:r>
              <a:rPr lang="en-US" altLang="ko-KR" sz="2400" b="1"/>
              <a:t>S-AES</a:t>
            </a:r>
            <a:r>
              <a:rPr lang="ko-KR" altLang="en-US" sz="2400" b="1"/>
              <a:t>에서는 </a:t>
            </a:r>
            <a:r>
              <a:rPr lang="en-US" altLang="ko-KR" sz="2400" b="1"/>
              <a:t>4-</a:t>
            </a:r>
            <a:r>
              <a:rPr lang="ko-KR" altLang="en-US" sz="2400" b="1"/>
              <a:t>비트 </a:t>
            </a:r>
            <a:r>
              <a:rPr lang="en-US" altLang="ko-KR" sz="2400" b="1"/>
              <a:t>S-BOX</a:t>
            </a:r>
            <a:r>
              <a:rPr lang="ko-KR" altLang="en-US" sz="2400" b="1"/>
              <a:t>가 사용됨 </a:t>
            </a:r>
            <a:br>
              <a:rPr lang="en-US" altLang="ko-KR" sz="2400" b="1"/>
            </a:br>
            <a:r>
              <a:rPr lang="en-US" altLang="ko-KR" sz="2400">
                <a:sym typeface="Wingdings" panose="05000000000000000000" pitchFamily="2" charset="2"/>
              </a:rPr>
              <a:t> LIGHTER-R</a:t>
            </a:r>
            <a:r>
              <a:rPr lang="ko-KR" altLang="en-US" sz="2400">
                <a:sym typeface="Wingdings" panose="05000000000000000000" pitchFamily="2" charset="2"/>
              </a:rPr>
              <a:t>을 통해 </a:t>
            </a:r>
            <a:r>
              <a:rPr lang="en-US" altLang="ko-KR" sz="2400">
                <a:sym typeface="Wingdings" panose="05000000000000000000" pitchFamily="2" charset="2"/>
              </a:rPr>
              <a:t>Boolean </a:t>
            </a:r>
            <a:r>
              <a:rPr lang="ko-KR" altLang="en-US" sz="2400">
                <a:sym typeface="Wingdings" panose="05000000000000000000" pitchFamily="2" charset="2"/>
              </a:rPr>
              <a:t>연산으로 변환</a:t>
            </a:r>
            <a:endParaRPr lang="en-US" altLang="ko-KR" sz="2400">
              <a:sym typeface="Wingdings" panose="05000000000000000000" pitchFamily="2" charset="2"/>
            </a:endParaRPr>
          </a:p>
          <a:p>
            <a:r>
              <a:rPr lang="en-US" altLang="ko-KR" sz="2400">
                <a:sym typeface="Wingdings" panose="05000000000000000000" pitchFamily="2" charset="2"/>
              </a:rPr>
              <a:t>LIGHTER-R</a:t>
            </a:r>
            <a:r>
              <a:rPr lang="ko-KR" altLang="en-US" sz="2400">
                <a:sym typeface="Wingdings" panose="05000000000000000000" pitchFamily="2" charset="2"/>
              </a:rPr>
              <a:t>은 입출력을 기반으로 산술식 형태의 </a:t>
            </a:r>
            <a:r>
              <a:rPr lang="en-US" altLang="ko-KR" sz="2400">
                <a:sym typeface="Wingdings" panose="05000000000000000000" pitchFamily="2" charset="2"/>
              </a:rPr>
              <a:t>S-BOX</a:t>
            </a:r>
            <a:r>
              <a:rPr lang="ko-KR" altLang="en-US" sz="2400">
                <a:sym typeface="Wingdings" panose="05000000000000000000" pitchFamily="2" charset="2"/>
              </a:rPr>
              <a:t>를 생성할 수 있음</a:t>
            </a:r>
            <a:endParaRPr lang="en-US" altLang="ko-KR" sz="2400">
              <a:sym typeface="Wingdings" panose="05000000000000000000" pitchFamily="2" charset="2"/>
            </a:endParaRPr>
          </a:p>
          <a:p>
            <a:endParaRPr lang="ko-KR" altLang="en-US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3FCEFC-29C3-4D05-8C02-99CBE3C2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200" y="4064161"/>
            <a:ext cx="4951810" cy="13650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532D97-1080-4553-A00A-5ED1C41EDA28}"/>
              </a:ext>
            </a:extLst>
          </p:cNvPr>
          <p:cNvSpPr txBox="1"/>
          <p:nvPr/>
        </p:nvSpPr>
        <p:spPr>
          <a:xfrm>
            <a:off x="6930200" y="5425193"/>
            <a:ext cx="495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&lt;</a:t>
            </a:r>
            <a:r>
              <a:rPr kumimoji="1" lang="ko-Kore-KR" altLang="en-US" b="1" dirty="0"/>
              <a:t> 구현한 </a:t>
            </a:r>
            <a:r>
              <a:rPr kumimoji="1" lang="en-US" altLang="ko-Kore-KR" b="1" dirty="0" err="1"/>
              <a:t>Sbox</a:t>
            </a:r>
            <a:r>
              <a:rPr kumimoji="1" lang="en-US" altLang="ko-Kore-KR" b="1" dirty="0"/>
              <a:t> </a:t>
            </a:r>
            <a:r>
              <a:rPr kumimoji="1" lang="ko-Kore-KR" altLang="en-US" b="1" dirty="0"/>
              <a:t>양자 회로 </a:t>
            </a:r>
            <a:r>
              <a:rPr kumimoji="1" lang="en-US" altLang="ko-Kore-KR" b="1" dirty="0"/>
              <a:t>&gt;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D01A80-832A-4033-870F-7AAA5BCB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16" y="2883922"/>
            <a:ext cx="6027753" cy="16791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B9045C-C655-4EA8-8AD8-98D0A8BB34F8}"/>
              </a:ext>
            </a:extLst>
          </p:cNvPr>
          <p:cNvSpPr/>
          <p:nvPr/>
        </p:nvSpPr>
        <p:spPr>
          <a:xfrm>
            <a:off x="4661373" y="2887202"/>
            <a:ext cx="1189592" cy="156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93442-0769-468C-B643-D9774D2A79AA}"/>
              </a:ext>
            </a:extLst>
          </p:cNvPr>
          <p:cNvSpPr txBox="1"/>
          <p:nvPr/>
        </p:nvSpPr>
        <p:spPr>
          <a:xfrm>
            <a:off x="3712653" y="2536385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입력 </a:t>
            </a:r>
            <a:r>
              <a:rPr kumimoji="1" lang="en-US" altLang="ko-Kore-KR" b="1" dirty="0">
                <a:solidFill>
                  <a:srgbClr val="FF0000"/>
                </a:solidFill>
              </a:rPr>
              <a:t>0~F </a:t>
            </a:r>
            <a:r>
              <a:rPr kumimoji="1" lang="ko-Kore-KR" altLang="en-US" b="1" dirty="0">
                <a:solidFill>
                  <a:srgbClr val="FF0000"/>
                </a:solidFill>
              </a:rPr>
              <a:t>에대한 출력값 입력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EE4ABE-1F38-4471-9B10-865FC2FA9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16" y="4563082"/>
            <a:ext cx="4368800" cy="1016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875F36-D48B-4CB7-B6A3-EDC45CD3603F}"/>
              </a:ext>
            </a:extLst>
          </p:cNvPr>
          <p:cNvSpPr/>
          <p:nvPr/>
        </p:nvSpPr>
        <p:spPr>
          <a:xfrm>
            <a:off x="1492389" y="4687616"/>
            <a:ext cx="1425892" cy="133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BA10C6-C465-4076-851A-F9FA90D1B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690" y="3322191"/>
            <a:ext cx="2078739" cy="319806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0C2C4EA-0517-46DB-9520-6CC083720B78}"/>
              </a:ext>
            </a:extLst>
          </p:cNvPr>
          <p:cNvCxnSpPr>
            <a:cxnSpLocks/>
          </p:cNvCxnSpPr>
          <p:nvPr/>
        </p:nvCxnSpPr>
        <p:spPr>
          <a:xfrm flipV="1">
            <a:off x="2906198" y="4342655"/>
            <a:ext cx="1250492" cy="3470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9F409F-7E94-4910-A987-3E6E557966E9}"/>
              </a:ext>
            </a:extLst>
          </p:cNvPr>
          <p:cNvSpPr txBox="1"/>
          <p:nvPr/>
        </p:nvSpPr>
        <p:spPr>
          <a:xfrm>
            <a:off x="4110989" y="65091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b="1">
                <a:solidFill>
                  <a:srgbClr val="FF0000"/>
                </a:solidFill>
              </a:rPr>
              <a:t>Boolean </a:t>
            </a:r>
            <a:r>
              <a:rPr kumimoji="1" lang="ko-KR" altLang="en-US" b="1">
                <a:solidFill>
                  <a:srgbClr val="FF0000"/>
                </a:solidFill>
              </a:rPr>
              <a:t>연산 결과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7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8652F-3381-4323-9A9D-60F7B694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현대 암호에 대한 </a:t>
            </a:r>
            <a:r>
              <a:rPr lang="en-US" altLang="ko-KR"/>
              <a:t>Grover </a:t>
            </a:r>
            <a:r>
              <a:rPr lang="ko-KR" altLang="en-US"/>
              <a:t>알고리즘 회로 </a:t>
            </a:r>
            <a:r>
              <a:rPr lang="en-US" altLang="ko-KR"/>
              <a:t>(Simplified AES; 4 / 4)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6DB08D-713A-48C4-834E-298F59674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/>
              <a:t>Simplified AES </a:t>
            </a:r>
            <a:r>
              <a:rPr lang="ko-KR" altLang="en-US" b="1"/>
              <a:t>최적화 구현 </a:t>
            </a:r>
            <a:r>
              <a:rPr lang="en-US" altLang="ko-KR" b="1"/>
              <a:t>(</a:t>
            </a:r>
            <a:r>
              <a:rPr lang="ko-KR" altLang="en-US" b="1"/>
              <a:t>기존 </a:t>
            </a:r>
            <a:r>
              <a:rPr lang="en-US" altLang="ko-KR" b="1"/>
              <a:t>S-AES </a:t>
            </a:r>
            <a:r>
              <a:rPr lang="ko-KR" altLang="en-US" b="1"/>
              <a:t>양자 회로 구현보다 효율적</a:t>
            </a:r>
            <a:r>
              <a:rPr lang="en-US" altLang="ko-KR" b="1"/>
              <a:t>)</a:t>
            </a:r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b="1"/>
              <a:t>필요한 큐비트를 </a:t>
            </a:r>
            <a:r>
              <a:rPr lang="en-US" altLang="ko-KR" b="1"/>
              <a:t>32 </a:t>
            </a:r>
            <a:r>
              <a:rPr lang="ko-KR" altLang="en-US" b="1"/>
              <a:t>큐비트까지 최적화</a:t>
            </a:r>
            <a:endParaRPr lang="en-US" altLang="ko-KR" b="1"/>
          </a:p>
          <a:p>
            <a:pPr lvl="1"/>
            <a:r>
              <a:rPr lang="ko-KR" altLang="en-US"/>
              <a:t>다만 큐비트 제한으로 시뮬레이션 불가능</a:t>
            </a:r>
            <a:endParaRPr lang="en-US" altLang="ko-KR"/>
          </a:p>
          <a:p>
            <a:pPr lvl="1"/>
            <a:r>
              <a:rPr lang="ko-KR" altLang="en-US"/>
              <a:t>기존 연구에서는 </a:t>
            </a:r>
            <a:r>
              <a:rPr lang="en-US" altLang="ko-KR"/>
              <a:t>C </a:t>
            </a:r>
            <a:r>
              <a:rPr lang="ko-KR" altLang="en-US"/>
              <a:t>언어 라이브러리 </a:t>
            </a:r>
            <a:r>
              <a:rPr lang="en-US" altLang="ko-KR"/>
              <a:t>(libquantum)</a:t>
            </a:r>
            <a:r>
              <a:rPr lang="ko-KR" altLang="en-US"/>
              <a:t>를 통해 시뮬레이션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86F73F-3590-469D-9B64-82A8871CA3F7}"/>
              </a:ext>
            </a:extLst>
          </p:cNvPr>
          <p:cNvSpPr/>
          <p:nvPr/>
        </p:nvSpPr>
        <p:spPr>
          <a:xfrm>
            <a:off x="0" y="6429627"/>
            <a:ext cx="1178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2E75B6"/>
                </a:solidFill>
                <a:latin typeface="Arial" panose="020B0604020202020204" pitchFamily="34" charset="0"/>
              </a:rPr>
              <a:t>자료 출처</a:t>
            </a:r>
            <a:r>
              <a:rPr lang="en-US" altLang="ko-KR" b="1">
                <a:solidFill>
                  <a:srgbClr val="2E75B6"/>
                </a:solidFill>
                <a:latin typeface="Arial" panose="020B0604020202020204" pitchFamily="34" charset="0"/>
              </a:rPr>
              <a:t>: Quantum Grover attack on the Simplified-AES</a:t>
            </a:r>
            <a:endParaRPr lang="ko-KR" altLang="en-US" b="1">
              <a:solidFill>
                <a:srgbClr val="2E75B6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31A2A-D00F-4A18-BEDB-1DB74A29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169" y="1714394"/>
            <a:ext cx="6561331" cy="17786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4E057E-60CB-49F3-92F0-FD4F93C389FF}"/>
              </a:ext>
            </a:extLst>
          </p:cNvPr>
          <p:cNvSpPr/>
          <p:nvPr/>
        </p:nvSpPr>
        <p:spPr>
          <a:xfrm>
            <a:off x="2813362" y="3231716"/>
            <a:ext cx="6493644" cy="197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38E5C-49F9-4E0E-ACA6-E1A5D04E01E3}"/>
              </a:ext>
            </a:extLst>
          </p:cNvPr>
          <p:cNvSpPr txBox="1"/>
          <p:nvPr/>
        </p:nvSpPr>
        <p:spPr>
          <a:xfrm>
            <a:off x="2773168" y="3457726"/>
            <a:ext cx="653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&lt; </a:t>
            </a:r>
            <a:r>
              <a:rPr kumimoji="1" lang="en-US" altLang="ko-Kore-KR" b="1" dirty="0"/>
              <a:t>S-AES</a:t>
            </a:r>
            <a:r>
              <a:rPr kumimoji="1" lang="ko-Kore-KR" altLang="en-US" b="1" dirty="0"/>
              <a:t> 필요 자원 비교 </a:t>
            </a:r>
            <a:r>
              <a:rPr kumimoji="1" lang="en-US" altLang="ko-Kore-KR" b="1" dirty="0"/>
              <a:t>&gt;</a:t>
            </a:r>
            <a:endParaRPr kumimoji="1" lang="ko-Kore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F3E7D5-B314-4AFC-B9E4-767222863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01" y="5523903"/>
            <a:ext cx="2895349" cy="835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8643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CCF85-3D87-4782-A4B0-047CA6AE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시뮬레이터와 양자프로세서 상에서의 암호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3B92F-CC09-41C1-8F0D-0290FCD48C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/>
              <a:t>양자시뮬레이터</a:t>
            </a:r>
            <a:endParaRPr lang="en-US" altLang="ko-KR" b="1"/>
          </a:p>
          <a:p>
            <a:pPr lvl="1"/>
            <a:r>
              <a:rPr lang="ko-KR" altLang="en-US"/>
              <a:t>고전 컴퓨터 상에서 양자컴퓨터 특성을 시뮬레이션하는 것 </a:t>
            </a:r>
            <a:r>
              <a:rPr lang="en-US" altLang="ko-KR"/>
              <a:t>(</a:t>
            </a:r>
            <a:r>
              <a:rPr lang="en-US" altLang="ko-KR" b="1">
                <a:solidFill>
                  <a:srgbClr val="2E75B6"/>
                </a:solidFill>
              </a:rPr>
              <a:t>w/o error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b="1"/>
              <a:t>양자프로세서</a:t>
            </a:r>
            <a:endParaRPr lang="en-US" altLang="ko-KR" b="1"/>
          </a:p>
          <a:p>
            <a:pPr lvl="1"/>
            <a:r>
              <a:rPr lang="ko-KR" altLang="en-US"/>
              <a:t>실제 양자컴퓨터로써 현재 </a:t>
            </a:r>
            <a:r>
              <a:rPr lang="en-US" altLang="ko-KR"/>
              <a:t>IBM Q Experience</a:t>
            </a:r>
            <a:r>
              <a:rPr lang="ko-KR" altLang="en-US"/>
              <a:t>를 통해 원격 사용 가능 </a:t>
            </a:r>
            <a:r>
              <a:rPr lang="en-US" altLang="ko-KR"/>
              <a:t>(</a:t>
            </a:r>
            <a:r>
              <a:rPr lang="en-US" altLang="ko-KR" b="1">
                <a:solidFill>
                  <a:srgbClr val="FF0000"/>
                </a:solidFill>
              </a:rPr>
              <a:t>w/ error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C98115-A2C0-4759-9B16-3B4B149E2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605063"/>
              </p:ext>
            </p:extLst>
          </p:nvPr>
        </p:nvGraphicFramePr>
        <p:xfrm>
          <a:off x="573592" y="2489742"/>
          <a:ext cx="11044814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32280">
                  <a:extLst>
                    <a:ext uri="{9D8B030D-6E8A-4147-A177-3AD203B41FA5}">
                      <a16:colId xmlns:a16="http://schemas.microsoft.com/office/drawing/2014/main" val="4229366842"/>
                    </a:ext>
                  </a:extLst>
                </a:gridCol>
                <a:gridCol w="846594">
                  <a:extLst>
                    <a:ext uri="{9D8B030D-6E8A-4147-A177-3AD203B41FA5}">
                      <a16:colId xmlns:a16="http://schemas.microsoft.com/office/drawing/2014/main" val="3273701608"/>
                    </a:ext>
                  </a:extLst>
                </a:gridCol>
                <a:gridCol w="846594">
                  <a:extLst>
                    <a:ext uri="{9D8B030D-6E8A-4147-A177-3AD203B41FA5}">
                      <a16:colId xmlns:a16="http://schemas.microsoft.com/office/drawing/2014/main" val="1668081378"/>
                    </a:ext>
                  </a:extLst>
                </a:gridCol>
                <a:gridCol w="846594">
                  <a:extLst>
                    <a:ext uri="{9D8B030D-6E8A-4147-A177-3AD203B41FA5}">
                      <a16:colId xmlns:a16="http://schemas.microsoft.com/office/drawing/2014/main" val="3272104993"/>
                    </a:ext>
                  </a:extLst>
                </a:gridCol>
                <a:gridCol w="846594">
                  <a:extLst>
                    <a:ext uri="{9D8B030D-6E8A-4147-A177-3AD203B41FA5}">
                      <a16:colId xmlns:a16="http://schemas.microsoft.com/office/drawing/2014/main" val="1948552529"/>
                    </a:ext>
                  </a:extLst>
                </a:gridCol>
                <a:gridCol w="846594">
                  <a:extLst>
                    <a:ext uri="{9D8B030D-6E8A-4147-A177-3AD203B41FA5}">
                      <a16:colId xmlns:a16="http://schemas.microsoft.com/office/drawing/2014/main" val="543729062"/>
                    </a:ext>
                  </a:extLst>
                </a:gridCol>
                <a:gridCol w="846594">
                  <a:extLst>
                    <a:ext uri="{9D8B030D-6E8A-4147-A177-3AD203B41FA5}">
                      <a16:colId xmlns:a16="http://schemas.microsoft.com/office/drawing/2014/main" val="1876134891"/>
                    </a:ext>
                  </a:extLst>
                </a:gridCol>
                <a:gridCol w="846594">
                  <a:extLst>
                    <a:ext uri="{9D8B030D-6E8A-4147-A177-3AD203B41FA5}">
                      <a16:colId xmlns:a16="http://schemas.microsoft.com/office/drawing/2014/main" val="3448260256"/>
                    </a:ext>
                  </a:extLst>
                </a:gridCol>
                <a:gridCol w="846594">
                  <a:extLst>
                    <a:ext uri="{9D8B030D-6E8A-4147-A177-3AD203B41FA5}">
                      <a16:colId xmlns:a16="http://schemas.microsoft.com/office/drawing/2014/main" val="2625460105"/>
                    </a:ext>
                  </a:extLst>
                </a:gridCol>
                <a:gridCol w="846594">
                  <a:extLst>
                    <a:ext uri="{9D8B030D-6E8A-4147-A177-3AD203B41FA5}">
                      <a16:colId xmlns:a16="http://schemas.microsoft.com/office/drawing/2014/main" val="3437121165"/>
                    </a:ext>
                  </a:extLst>
                </a:gridCol>
                <a:gridCol w="846594">
                  <a:extLst>
                    <a:ext uri="{9D8B030D-6E8A-4147-A177-3AD203B41FA5}">
                      <a16:colId xmlns:a16="http://schemas.microsoft.com/office/drawing/2014/main" val="1108947148"/>
                    </a:ext>
                  </a:extLst>
                </a:gridCol>
                <a:gridCol w="846594">
                  <a:extLst>
                    <a:ext uri="{9D8B030D-6E8A-4147-A177-3AD203B41FA5}">
                      <a16:colId xmlns:a16="http://schemas.microsoft.com/office/drawing/2014/main" val="209199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큐 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5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IBM ProjectQ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62.4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348.8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Down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60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IBM Qiskit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rgbClr val="FF0000"/>
                          </a:solidFill>
                        </a:rPr>
                        <a:t>Down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8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Microsoft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Q#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>
                          <a:solidFill>
                            <a:srgbClr val="FF0000"/>
                          </a:solidFill>
                        </a:rPr>
                        <a:t>Down</a:t>
                      </a:r>
                      <a:endParaRPr lang="ko-KR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2227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9B7269-407A-4197-91F3-68F14232165A}"/>
              </a:ext>
            </a:extLst>
          </p:cNvPr>
          <p:cNvSpPr txBox="1"/>
          <p:nvPr/>
        </p:nvSpPr>
        <p:spPr>
          <a:xfrm>
            <a:off x="150295" y="2120410"/>
            <a:ext cx="118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맥북 프로</a:t>
            </a:r>
            <a:r>
              <a:rPr lang="en-US" altLang="ko-KR" b="1" dirty="0"/>
              <a:t> 16</a:t>
            </a:r>
            <a:r>
              <a:rPr lang="ko-KR" altLang="en-US" b="1" dirty="0"/>
              <a:t>인치 </a:t>
            </a:r>
            <a:r>
              <a:rPr lang="en-US" altLang="ko-KR" b="1" dirty="0"/>
              <a:t>2019</a:t>
            </a:r>
            <a:r>
              <a:rPr lang="ko-KR" altLang="en-US" b="1" dirty="0"/>
              <a:t> </a:t>
            </a:r>
            <a:r>
              <a:rPr lang="en-US" altLang="ko-KR" b="1" dirty="0"/>
              <a:t>(Intel Core </a:t>
            </a:r>
            <a:r>
              <a:rPr lang="en-US" altLang="ko-KR" b="1" dirty="0">
                <a:hlinkClick r:id="rId2"/>
              </a:rPr>
              <a:t>i7@2.6GHz</a:t>
            </a:r>
            <a:r>
              <a:rPr lang="en-US" altLang="ko-KR" b="1" dirty="0"/>
              <a:t> 6-core) </a:t>
            </a:r>
            <a:r>
              <a:rPr lang="ko-KR" altLang="en-US" b="1" dirty="0"/>
              <a:t>상에서의 벤치 마크 </a:t>
            </a:r>
            <a:r>
              <a:rPr lang="en-US" altLang="ko-KR" b="1" dirty="0"/>
              <a:t>(Depth = </a:t>
            </a:r>
            <a:r>
              <a:rPr lang="en-US" altLang="ko-KR" b="1"/>
              <a:t>30), unit: second&gt;</a:t>
            </a:r>
            <a:endParaRPr lang="ko-KR" alt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E954A6-EE2F-4245-B0A0-FFFCB7DB0535}"/>
              </a:ext>
            </a:extLst>
          </p:cNvPr>
          <p:cNvGrpSpPr/>
          <p:nvPr/>
        </p:nvGrpSpPr>
        <p:grpSpPr>
          <a:xfrm>
            <a:off x="0" y="5031725"/>
            <a:ext cx="12192000" cy="1347499"/>
            <a:chOff x="0" y="2416877"/>
            <a:chExt cx="13549992" cy="1497589"/>
          </a:xfrm>
        </p:grpSpPr>
        <p:pic>
          <p:nvPicPr>
            <p:cNvPr id="7" name="Google Shape;199;gce6eb41601_0_6">
              <a:extLst>
                <a:ext uri="{FF2B5EF4-FFF2-40B4-BE49-F238E27FC236}">
                  <a16:creationId xmlns:a16="http://schemas.microsoft.com/office/drawing/2014/main" id="{D45BB895-A572-414B-BB07-24F79032F7D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416877"/>
              <a:ext cx="3308766" cy="14975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" name="Google Shape;208;gce6eb41601_0_14">
              <a:extLst>
                <a:ext uri="{FF2B5EF4-FFF2-40B4-BE49-F238E27FC236}">
                  <a16:creationId xmlns:a16="http://schemas.microsoft.com/office/drawing/2014/main" id="{01A6B6D3-B9C6-4616-87FA-DA66AB114BB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18500"/>
            <a:stretch/>
          </p:blipFill>
          <p:spPr>
            <a:xfrm>
              <a:off x="3310117" y="2423226"/>
              <a:ext cx="10239875" cy="1491239"/>
            </a:xfrm>
            <a:prstGeom prst="rect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3600394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131B1-EE95-49E4-9A32-C654AEFA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고전 암호에 대한 </a:t>
            </a:r>
            <a:r>
              <a:rPr lang="en-US" altLang="ko-KR"/>
              <a:t>Grover </a:t>
            </a:r>
            <a:r>
              <a:rPr lang="ko-KR" altLang="en-US"/>
              <a:t>알고리즘 수행 </a:t>
            </a:r>
            <a:r>
              <a:rPr lang="en-US" altLang="ko-KR"/>
              <a:t>(Simulator)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2A0428-7393-46D4-BC11-BE5ABB1B2D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/>
              <a:t>Qiskit </a:t>
            </a:r>
            <a:r>
              <a:rPr lang="ko-KR" altLang="en-US" b="1"/>
              <a:t>시뮬레이터 상에서 고전 암호에 대한 </a:t>
            </a:r>
            <a:r>
              <a:rPr lang="en-US" altLang="ko-KR" b="1"/>
              <a:t>Grover </a:t>
            </a:r>
            <a:r>
              <a:rPr lang="ko-KR" altLang="en-US" b="1"/>
              <a:t>알고리즘 수행</a:t>
            </a:r>
            <a:endParaRPr lang="en-US" altLang="ko-KR" b="1"/>
          </a:p>
          <a:p>
            <a:pPr lvl="1"/>
            <a:r>
              <a:rPr lang="ko-KR" altLang="en-US"/>
              <a:t>높은 확률로 키 복구 성공</a:t>
            </a:r>
          </a:p>
        </p:txBody>
      </p:sp>
      <p:pic>
        <p:nvPicPr>
          <p:cNvPr id="4" name="Google Shape;53;ge74b6ed978_0_10">
            <a:extLst>
              <a:ext uri="{FF2B5EF4-FFF2-40B4-BE49-F238E27FC236}">
                <a16:creationId xmlns:a16="http://schemas.microsoft.com/office/drawing/2014/main" id="{87F64560-F6BB-4A3D-860C-38BB27B280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0981" y="2120689"/>
            <a:ext cx="3795948" cy="14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4;ge74b6ed978_0_10">
            <a:extLst>
              <a:ext uri="{FF2B5EF4-FFF2-40B4-BE49-F238E27FC236}">
                <a16:creationId xmlns:a16="http://schemas.microsoft.com/office/drawing/2014/main" id="{A8BAA794-6DE2-471D-8BA1-17C5134D1E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79" y="3847029"/>
            <a:ext cx="4219551" cy="25012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55;ge74b6ed978_0_10">
            <a:extLst>
              <a:ext uri="{FF2B5EF4-FFF2-40B4-BE49-F238E27FC236}">
                <a16:creationId xmlns:a16="http://schemas.microsoft.com/office/drawing/2014/main" id="{48AE2F5B-7757-47D3-A18B-AF1721A5076B}"/>
              </a:ext>
            </a:extLst>
          </p:cNvPr>
          <p:cNvSpPr/>
          <p:nvPr/>
        </p:nvSpPr>
        <p:spPr>
          <a:xfrm>
            <a:off x="4227983" y="3307072"/>
            <a:ext cx="606000" cy="233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ge74b6ed978_0_10">
            <a:extLst>
              <a:ext uri="{FF2B5EF4-FFF2-40B4-BE49-F238E27FC236}">
                <a16:creationId xmlns:a16="http://schemas.microsoft.com/office/drawing/2014/main" id="{BD1D4DFB-F94E-4A98-B9FE-A83467E4760C}"/>
              </a:ext>
            </a:extLst>
          </p:cNvPr>
          <p:cNvSpPr/>
          <p:nvPr/>
        </p:nvSpPr>
        <p:spPr>
          <a:xfrm>
            <a:off x="3215194" y="2720514"/>
            <a:ext cx="447000" cy="233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61;ge77a0d9582_0_224">
            <a:extLst>
              <a:ext uri="{FF2B5EF4-FFF2-40B4-BE49-F238E27FC236}">
                <a16:creationId xmlns:a16="http://schemas.microsoft.com/office/drawing/2014/main" id="{49A61B35-5AEE-4F9C-9121-5F475DE17B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487" y="2207247"/>
            <a:ext cx="3897205" cy="13139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4;ge77a0d9582_0_224">
            <a:extLst>
              <a:ext uri="{FF2B5EF4-FFF2-40B4-BE49-F238E27FC236}">
                <a16:creationId xmlns:a16="http://schemas.microsoft.com/office/drawing/2014/main" id="{AE5E766B-3B99-4599-91F3-3B8C3B1789CD}"/>
              </a:ext>
            </a:extLst>
          </p:cNvPr>
          <p:cNvSpPr/>
          <p:nvPr/>
        </p:nvSpPr>
        <p:spPr>
          <a:xfrm>
            <a:off x="9968217" y="3253253"/>
            <a:ext cx="606000" cy="233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65;ge77a0d9582_0_224">
            <a:extLst>
              <a:ext uri="{FF2B5EF4-FFF2-40B4-BE49-F238E27FC236}">
                <a16:creationId xmlns:a16="http://schemas.microsoft.com/office/drawing/2014/main" id="{E8FA2425-29F7-472F-B104-B8EA97F37F3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738" y="3677630"/>
            <a:ext cx="3478267" cy="26706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66;ge77a0d9582_0_224">
            <a:extLst>
              <a:ext uri="{FF2B5EF4-FFF2-40B4-BE49-F238E27FC236}">
                <a16:creationId xmlns:a16="http://schemas.microsoft.com/office/drawing/2014/main" id="{27D8121D-FFE3-4570-B8BF-80AB9D4416CD}"/>
              </a:ext>
            </a:extLst>
          </p:cNvPr>
          <p:cNvSpPr/>
          <p:nvPr/>
        </p:nvSpPr>
        <p:spPr>
          <a:xfrm>
            <a:off x="8943004" y="2726589"/>
            <a:ext cx="526800" cy="233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21CF1-BCEC-41D8-AFDF-B860602E885A}"/>
              </a:ext>
            </a:extLst>
          </p:cNvPr>
          <p:cNvSpPr txBox="1"/>
          <p:nvPr/>
        </p:nvSpPr>
        <p:spPr>
          <a:xfrm>
            <a:off x="1179678" y="6348254"/>
            <a:ext cx="421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b="1" dirty="0"/>
              <a:t>&lt; Caesar </a:t>
            </a:r>
            <a:r>
              <a:rPr kumimoji="1" lang="ko-Kore-KR" altLang="en-US" sz="1800" b="1" dirty="0"/>
              <a:t>수행 결과</a:t>
            </a:r>
            <a:r>
              <a:rPr kumimoji="1" lang="en-US" altLang="ko-Kore-KR" sz="1800" b="1" dirty="0"/>
              <a:t>&gt;</a:t>
            </a:r>
            <a:endParaRPr kumimoji="1" lang="ko-Kore-KR" altLang="en-US" sz="1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C39520-3951-4610-9A5A-86F2D9AA2BC4}"/>
              </a:ext>
            </a:extLst>
          </p:cNvPr>
          <p:cNvSpPr txBox="1"/>
          <p:nvPr/>
        </p:nvSpPr>
        <p:spPr>
          <a:xfrm>
            <a:off x="7021737" y="6348254"/>
            <a:ext cx="347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b="1" dirty="0"/>
              <a:t>&lt; </a:t>
            </a:r>
            <a:r>
              <a:rPr kumimoji="1" lang="en-US" altLang="ko-Kore-KR" sz="1800" b="1" dirty="0" err="1"/>
              <a:t>Vigenere</a:t>
            </a:r>
            <a:r>
              <a:rPr kumimoji="1" lang="en-US" altLang="ko-Kore-KR" sz="1800" b="1" dirty="0"/>
              <a:t> </a:t>
            </a:r>
            <a:r>
              <a:rPr kumimoji="1" lang="ko-Kore-KR" altLang="en-US" sz="1800" b="1" dirty="0"/>
              <a:t>수행 결과</a:t>
            </a:r>
            <a:r>
              <a:rPr kumimoji="1" lang="en-US" altLang="ko-Kore-KR" sz="1800" b="1" dirty="0"/>
              <a:t>&gt;</a:t>
            </a:r>
            <a:endParaRPr kumimoji="1" lang="ko-Kore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34917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5C12F-D74B-4028-894E-FE5B6FDD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현대 암호 </a:t>
            </a:r>
            <a:r>
              <a:rPr lang="en-US" altLang="ko-KR"/>
              <a:t>(S-DES)</a:t>
            </a:r>
            <a:r>
              <a:rPr lang="ko-KR" altLang="en-US"/>
              <a:t>에 대한 </a:t>
            </a:r>
            <a:r>
              <a:rPr lang="en-US" altLang="ko-KR"/>
              <a:t>Grover </a:t>
            </a:r>
            <a:r>
              <a:rPr lang="ko-KR" altLang="en-US"/>
              <a:t>알고리즘 수행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A2323A-9F87-44D4-B9DF-D62EF0194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603875"/>
          </a:xfrm>
        </p:spPr>
        <p:txBody>
          <a:bodyPr>
            <a:normAutofit/>
          </a:bodyPr>
          <a:lstStyle/>
          <a:p>
            <a:r>
              <a:rPr lang="en-US" altLang="ko-KR" sz="2700" b="1"/>
              <a:t>Qiskit </a:t>
            </a:r>
            <a:r>
              <a:rPr lang="ko-KR" altLang="en-US" sz="2700" b="1"/>
              <a:t>시뮬레이터 상에서 현대 암호 </a:t>
            </a:r>
            <a:r>
              <a:rPr lang="en-US" altLang="ko-KR" sz="2700" b="1"/>
              <a:t>(S-DES)</a:t>
            </a:r>
            <a:r>
              <a:rPr lang="ko-KR" altLang="en-US" sz="2700" b="1"/>
              <a:t>에 대한 </a:t>
            </a:r>
            <a:r>
              <a:rPr lang="en-US" altLang="ko-KR" sz="2700" b="1"/>
              <a:t>Grover </a:t>
            </a:r>
            <a:r>
              <a:rPr lang="ko-KR" altLang="en-US" sz="2700" b="1"/>
              <a:t>알고리즘 수행</a:t>
            </a:r>
            <a:endParaRPr lang="en-US" altLang="ko-KR" sz="2700" b="1"/>
          </a:p>
          <a:p>
            <a:pPr lvl="1"/>
            <a:r>
              <a:rPr lang="ko-KR" altLang="en-US" sz="2300"/>
              <a:t>해당 수행에서도 높은 확률로 키 복구 성공</a:t>
            </a:r>
          </a:p>
        </p:txBody>
      </p:sp>
      <p:pic>
        <p:nvPicPr>
          <p:cNvPr id="4" name="Google Shape;73;p3">
            <a:extLst>
              <a:ext uri="{FF2B5EF4-FFF2-40B4-BE49-F238E27FC236}">
                <a16:creationId xmlns:a16="http://schemas.microsoft.com/office/drawing/2014/main" id="{849D828D-9700-4637-AB83-6B708AE021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1924" y="2432009"/>
            <a:ext cx="4378527" cy="15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4;p3">
            <a:extLst>
              <a:ext uri="{FF2B5EF4-FFF2-40B4-BE49-F238E27FC236}">
                <a16:creationId xmlns:a16="http://schemas.microsoft.com/office/drawing/2014/main" id="{BB53AFAC-2EED-479A-91F4-03183E22BA30}"/>
              </a:ext>
            </a:extLst>
          </p:cNvPr>
          <p:cNvSpPr/>
          <p:nvPr/>
        </p:nvSpPr>
        <p:spPr>
          <a:xfrm>
            <a:off x="5912865" y="3717101"/>
            <a:ext cx="684300" cy="233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75;p3">
            <a:extLst>
              <a:ext uri="{FF2B5EF4-FFF2-40B4-BE49-F238E27FC236}">
                <a16:creationId xmlns:a16="http://schemas.microsoft.com/office/drawing/2014/main" id="{519FAB27-AEA2-4DDC-84E5-BA0C248595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231" y="4992848"/>
            <a:ext cx="7059200" cy="9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;p3">
            <a:extLst>
              <a:ext uri="{FF2B5EF4-FFF2-40B4-BE49-F238E27FC236}">
                <a16:creationId xmlns:a16="http://schemas.microsoft.com/office/drawing/2014/main" id="{CB37E5B3-7515-4EF9-8711-20B4E632DC58}"/>
              </a:ext>
            </a:extLst>
          </p:cNvPr>
          <p:cNvSpPr/>
          <p:nvPr/>
        </p:nvSpPr>
        <p:spPr>
          <a:xfrm>
            <a:off x="2418981" y="4451888"/>
            <a:ext cx="6964500" cy="1566809"/>
          </a:xfrm>
          <a:prstGeom prst="rect">
            <a:avLst/>
          </a:prstGeom>
          <a:noFill/>
          <a:ln w="9525" cap="flat" cmpd="sng">
            <a:solidFill>
              <a:srgbClr val="3A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77;p3">
            <a:extLst>
              <a:ext uri="{FF2B5EF4-FFF2-40B4-BE49-F238E27FC236}">
                <a16:creationId xmlns:a16="http://schemas.microsoft.com/office/drawing/2014/main" id="{354F30D0-F2DC-4645-8C84-A5B796767F44}"/>
              </a:ext>
            </a:extLst>
          </p:cNvPr>
          <p:cNvGrpSpPr/>
          <p:nvPr/>
        </p:nvGrpSpPr>
        <p:grpSpPr>
          <a:xfrm>
            <a:off x="2864355" y="4286229"/>
            <a:ext cx="406200" cy="812085"/>
            <a:chOff x="9128474" y="1684590"/>
            <a:chExt cx="406200" cy="812085"/>
          </a:xfrm>
        </p:grpSpPr>
        <p:sp>
          <p:nvSpPr>
            <p:cNvPr id="9" name="Google Shape;78;p3">
              <a:extLst>
                <a:ext uri="{FF2B5EF4-FFF2-40B4-BE49-F238E27FC236}">
                  <a16:creationId xmlns:a16="http://schemas.microsoft.com/office/drawing/2014/main" id="{63005E2C-EBF6-4E60-928A-61D4F5437E94}"/>
                </a:ext>
              </a:extLst>
            </p:cNvPr>
            <p:cNvSpPr txBox="1"/>
            <p:nvPr/>
          </p:nvSpPr>
          <p:spPr>
            <a:xfrm>
              <a:off x="9128474" y="1684590"/>
              <a:ext cx="406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/>
                <a:t>.</a:t>
              </a:r>
              <a:endParaRPr sz="2000" b="1"/>
            </a:p>
          </p:txBody>
        </p:sp>
        <p:sp>
          <p:nvSpPr>
            <p:cNvPr id="10" name="Google Shape;79;p3">
              <a:extLst>
                <a:ext uri="{FF2B5EF4-FFF2-40B4-BE49-F238E27FC236}">
                  <a16:creationId xmlns:a16="http://schemas.microsoft.com/office/drawing/2014/main" id="{889CE00F-7DFD-4985-957E-9BB914BB0F3C}"/>
                </a:ext>
              </a:extLst>
            </p:cNvPr>
            <p:cNvSpPr txBox="1"/>
            <p:nvPr/>
          </p:nvSpPr>
          <p:spPr>
            <a:xfrm>
              <a:off x="9134400" y="1850250"/>
              <a:ext cx="320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</a:rPr>
                <a:t>.</a:t>
              </a:r>
              <a:endParaRPr sz="2000" b="1">
                <a:solidFill>
                  <a:schemeClr val="dk1"/>
                </a:solidFill>
              </a:endParaRPr>
            </a:p>
          </p:txBody>
        </p:sp>
        <p:sp>
          <p:nvSpPr>
            <p:cNvPr id="11" name="Google Shape;80;p3">
              <a:extLst>
                <a:ext uri="{FF2B5EF4-FFF2-40B4-BE49-F238E27FC236}">
                  <a16:creationId xmlns:a16="http://schemas.microsoft.com/office/drawing/2014/main" id="{6FE22E82-2CFB-4BAC-9271-3200015FA1D3}"/>
                </a:ext>
              </a:extLst>
            </p:cNvPr>
            <p:cNvSpPr txBox="1"/>
            <p:nvPr/>
          </p:nvSpPr>
          <p:spPr>
            <a:xfrm>
              <a:off x="9131433" y="2004075"/>
              <a:ext cx="320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</a:rPr>
                <a:t>.</a:t>
              </a:r>
              <a:endParaRPr sz="2000" b="1">
                <a:solidFill>
                  <a:schemeClr val="dk1"/>
                </a:solidFill>
              </a:endParaRPr>
            </a:p>
          </p:txBody>
        </p:sp>
      </p:grpSp>
      <p:sp>
        <p:nvSpPr>
          <p:cNvPr id="12" name="Google Shape;81;p3">
            <a:extLst>
              <a:ext uri="{FF2B5EF4-FFF2-40B4-BE49-F238E27FC236}">
                <a16:creationId xmlns:a16="http://schemas.microsoft.com/office/drawing/2014/main" id="{473FE2FD-3B8F-4548-8F26-0DDD04913C7B}"/>
              </a:ext>
            </a:extLst>
          </p:cNvPr>
          <p:cNvSpPr/>
          <p:nvPr/>
        </p:nvSpPr>
        <p:spPr>
          <a:xfrm>
            <a:off x="4792072" y="3095834"/>
            <a:ext cx="1585500" cy="233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879DD-4FF6-46AB-950E-A972D646FB3E}"/>
              </a:ext>
            </a:extLst>
          </p:cNvPr>
          <p:cNvSpPr txBox="1"/>
          <p:nvPr/>
        </p:nvSpPr>
        <p:spPr>
          <a:xfrm>
            <a:off x="2418981" y="6018697"/>
            <a:ext cx="696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b="1" dirty="0"/>
              <a:t>&lt; </a:t>
            </a:r>
            <a:r>
              <a:rPr kumimoji="1" lang="en-US" altLang="ko-KR" sz="1800" b="1" dirty="0"/>
              <a:t>S-DES</a:t>
            </a:r>
            <a:r>
              <a:rPr kumimoji="1" lang="en-US" altLang="ko-Kore-KR" sz="1800" b="1" dirty="0"/>
              <a:t> </a:t>
            </a:r>
            <a:r>
              <a:rPr kumimoji="1" lang="ko-Kore-KR" altLang="en-US" sz="1800" b="1" dirty="0"/>
              <a:t>수행 결과</a:t>
            </a:r>
            <a:r>
              <a:rPr kumimoji="1" lang="en-US" altLang="ko-Kore-KR" sz="1800" b="1" dirty="0"/>
              <a:t>&gt;</a:t>
            </a:r>
            <a:endParaRPr kumimoji="1" lang="ko-Kore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5116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양자컴퓨터와 암호해킹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/>
              <a:t>현대암호 해킹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ko-KR" altLang="en-US"/>
              <a:t>실제 양자 컴퓨터 상에서의 해킹 및 한계</a:t>
            </a:r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547DF-9863-4D92-821C-79A7B8EA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양자 프로그래밍 플랫폼 상에서의 성능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2E6C37-D1DE-4C15-9115-1B81C8148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400" b="1"/>
              <a:t>다양한 양자 프로그래밍 플랫폼 </a:t>
            </a:r>
            <a:r>
              <a:rPr lang="en-US" altLang="ko-KR" sz="2400" b="1"/>
              <a:t>(Qiskit, ProjectQ, Q#)</a:t>
            </a:r>
            <a:r>
              <a:rPr lang="ko-KR" altLang="en-US" sz="2400" b="1"/>
              <a:t>에서 성능 측정</a:t>
            </a:r>
            <a:endParaRPr lang="en-US" altLang="ko-KR" sz="2400" b="1"/>
          </a:p>
          <a:p>
            <a:endParaRPr lang="en-US" altLang="ko-KR" sz="2400"/>
          </a:p>
          <a:p>
            <a:r>
              <a:rPr lang="ko-KR" altLang="en-US" sz="2400" b="1"/>
              <a:t>수행 결과 라이브러리는 적지만 </a:t>
            </a:r>
            <a:r>
              <a:rPr lang="en-US" altLang="ko-KR" sz="2400" b="1"/>
              <a:t>simulation</a:t>
            </a:r>
            <a:r>
              <a:rPr lang="ko-KR" altLang="en-US" sz="2400" b="1"/>
              <a:t> 성능은 </a:t>
            </a:r>
            <a:r>
              <a:rPr lang="en-US" altLang="ko-KR" sz="2400" b="1">
                <a:solidFill>
                  <a:srgbClr val="2E75B6"/>
                </a:solidFill>
              </a:rPr>
              <a:t>ProjectQ</a:t>
            </a:r>
            <a:r>
              <a:rPr lang="ko-KR" altLang="en-US" sz="2400" b="1">
                <a:solidFill>
                  <a:srgbClr val="2E75B6"/>
                </a:solidFill>
              </a:rPr>
              <a:t>가 우수</a:t>
            </a:r>
            <a:endParaRPr lang="en-US" altLang="ko-KR" sz="2400" b="1">
              <a:solidFill>
                <a:srgbClr val="2E75B6"/>
              </a:solidFill>
            </a:endParaRPr>
          </a:p>
          <a:p>
            <a:endParaRPr lang="en-US" altLang="ko-KR" sz="2400"/>
          </a:p>
          <a:p>
            <a:r>
              <a:rPr lang="en-US" altLang="ko-KR" sz="2400" b="1"/>
              <a:t>Simulation</a:t>
            </a:r>
            <a:r>
              <a:rPr lang="ko-KR" altLang="en-US" sz="2400" b="1"/>
              <a:t> 성능</a:t>
            </a:r>
            <a:r>
              <a:rPr lang="en-US" altLang="ko-KR" sz="2400" b="1"/>
              <a:t>: ProjectQ &gt; Qiskit &gt; Q#</a:t>
            </a:r>
          </a:p>
          <a:p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FB44B-9AC7-486A-84AA-CD246EEC7E20}"/>
              </a:ext>
            </a:extLst>
          </p:cNvPr>
          <p:cNvSpPr txBox="1"/>
          <p:nvPr/>
        </p:nvSpPr>
        <p:spPr>
          <a:xfrm>
            <a:off x="150295" y="4166331"/>
            <a:ext cx="118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맥북 프로</a:t>
            </a:r>
            <a:r>
              <a:rPr lang="en-US" altLang="ko-KR" b="1" dirty="0"/>
              <a:t> 16</a:t>
            </a:r>
            <a:r>
              <a:rPr lang="ko-KR" altLang="en-US" b="1" dirty="0"/>
              <a:t>인치 </a:t>
            </a:r>
            <a:r>
              <a:rPr lang="en-US" altLang="ko-KR" b="1" dirty="0"/>
              <a:t>2019</a:t>
            </a:r>
            <a:r>
              <a:rPr lang="ko-KR" altLang="en-US" b="1" dirty="0"/>
              <a:t> </a:t>
            </a:r>
            <a:r>
              <a:rPr lang="en-US" altLang="ko-KR" b="1" dirty="0"/>
              <a:t>(Intel Core </a:t>
            </a:r>
            <a:r>
              <a:rPr lang="en-US" altLang="ko-KR" b="1" dirty="0">
                <a:hlinkClick r:id="rId2"/>
              </a:rPr>
              <a:t>i7@2.6GHz</a:t>
            </a:r>
            <a:r>
              <a:rPr lang="en-US" altLang="ko-KR" b="1" dirty="0"/>
              <a:t> 6-core) </a:t>
            </a:r>
            <a:r>
              <a:rPr lang="ko-KR" altLang="en-US" b="1" dirty="0"/>
              <a:t>상에서의 </a:t>
            </a:r>
            <a:r>
              <a:rPr lang="ko-KR" altLang="en-US" b="1"/>
              <a:t>벤치 마크</a:t>
            </a:r>
            <a:r>
              <a:rPr lang="en-US" altLang="ko-KR" b="1"/>
              <a:t>, unit: second&gt;</a:t>
            </a:r>
            <a:endParaRPr lang="ko-KR" altLang="en-US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7951C1-2492-45A7-9657-EB97F0122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558553"/>
              </p:ext>
            </p:extLst>
          </p:nvPr>
        </p:nvGraphicFramePr>
        <p:xfrm>
          <a:off x="573592" y="4551012"/>
          <a:ext cx="11057130" cy="16044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83560">
                  <a:extLst>
                    <a:ext uri="{9D8B030D-6E8A-4147-A177-3AD203B41FA5}">
                      <a16:colId xmlns:a16="http://schemas.microsoft.com/office/drawing/2014/main" val="4229366842"/>
                    </a:ext>
                  </a:extLst>
                </a:gridCol>
                <a:gridCol w="2191190">
                  <a:extLst>
                    <a:ext uri="{9D8B030D-6E8A-4147-A177-3AD203B41FA5}">
                      <a16:colId xmlns:a16="http://schemas.microsoft.com/office/drawing/2014/main" val="3273701608"/>
                    </a:ext>
                  </a:extLst>
                </a:gridCol>
                <a:gridCol w="2191190">
                  <a:extLst>
                    <a:ext uri="{9D8B030D-6E8A-4147-A177-3AD203B41FA5}">
                      <a16:colId xmlns:a16="http://schemas.microsoft.com/office/drawing/2014/main" val="1668081378"/>
                    </a:ext>
                  </a:extLst>
                </a:gridCol>
                <a:gridCol w="2191190">
                  <a:extLst>
                    <a:ext uri="{9D8B030D-6E8A-4147-A177-3AD203B41FA5}">
                      <a16:colId xmlns:a16="http://schemas.microsoft.com/office/drawing/2014/main" val="3272104993"/>
                    </a:ext>
                  </a:extLst>
                </a:gridCol>
              </a:tblGrid>
              <a:tr h="401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목표 알고리즘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IBM ProjectQ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IBM Qiskit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Q#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50742"/>
                  </a:ext>
                </a:extLst>
              </a:tr>
              <a:tr h="401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Caesar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rgbClr val="FF0000"/>
                          </a:solidFill>
                        </a:rPr>
                        <a:t>0.14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605024"/>
                  </a:ext>
                </a:extLst>
              </a:tr>
              <a:tr h="401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Vigenere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rgbClr val="FF0000"/>
                          </a:solidFill>
                        </a:rPr>
                        <a:t>0.17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9.9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85637"/>
                  </a:ext>
                </a:extLst>
              </a:tr>
              <a:tr h="401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S-DES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rgbClr val="FF0000"/>
                          </a:solidFill>
                        </a:rPr>
                        <a:t>415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1,008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222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55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DDA54-430F-4319-B745-66288013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IBM</a:t>
            </a:r>
            <a:r>
              <a:rPr lang="ko-KR" altLang="en-US"/>
              <a:t> 양자 클라우드 서비스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E0BE67-BD5E-4A18-9E3A-0D70DCDA5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603875"/>
          </a:xfrm>
        </p:spPr>
        <p:txBody>
          <a:bodyPr/>
          <a:lstStyle/>
          <a:p>
            <a:r>
              <a:rPr lang="en-US" altLang="ko-KR" b="1"/>
              <a:t>IBM </a:t>
            </a:r>
            <a:r>
              <a:rPr lang="ko-KR" altLang="en-US" b="1"/>
              <a:t>양자 클라우드 서비스를 통해 실제 양자 프로세서 상의 실행 결과 확인</a:t>
            </a:r>
            <a:endParaRPr lang="en-US" altLang="ko-KR" b="1"/>
          </a:p>
          <a:p>
            <a:pPr lvl="1"/>
            <a:r>
              <a:rPr lang="en-US" altLang="ko-KR" b="1">
                <a:solidFill>
                  <a:srgbClr val="2E75B6"/>
                </a:solidFill>
              </a:rPr>
              <a:t>5 </a:t>
            </a:r>
            <a:r>
              <a:rPr lang="ko-KR" altLang="en-US" b="1">
                <a:solidFill>
                  <a:srgbClr val="2E75B6"/>
                </a:solidFill>
              </a:rPr>
              <a:t>큐빗의 양자 프로세서는 무료</a:t>
            </a:r>
            <a:r>
              <a:rPr lang="ko-KR" altLang="en-US"/>
              <a:t>로 누구나 사용 가능</a:t>
            </a:r>
            <a:endParaRPr lang="en-US" altLang="ko-KR"/>
          </a:p>
          <a:p>
            <a:pPr lvl="1"/>
            <a:r>
              <a:rPr lang="ko-KR" altLang="en-US"/>
              <a:t>품질이 좋고 많은 큐빗의 양자 프로세서를 사용하기 위해서는 </a:t>
            </a:r>
            <a:r>
              <a:rPr lang="ko-KR" altLang="en-US" b="1">
                <a:solidFill>
                  <a:srgbClr val="FF0000"/>
                </a:solidFill>
              </a:rPr>
              <a:t>엑세스를 받아야 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1483B1-A414-44BD-AEE8-5B7561433F81}"/>
              </a:ext>
            </a:extLst>
          </p:cNvPr>
          <p:cNvGrpSpPr/>
          <p:nvPr/>
        </p:nvGrpSpPr>
        <p:grpSpPr>
          <a:xfrm>
            <a:off x="73748" y="2756280"/>
            <a:ext cx="12044503" cy="3952870"/>
            <a:chOff x="381681" y="2452226"/>
            <a:chExt cx="9819831" cy="32227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EBA552-ED64-46BC-AECD-3619DCF0F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920" y="2488328"/>
              <a:ext cx="9789592" cy="29106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1368AC-DABB-4CA7-BC83-1C93940EEA28}"/>
                </a:ext>
              </a:extLst>
            </p:cNvPr>
            <p:cNvSpPr txBox="1"/>
            <p:nvPr/>
          </p:nvSpPr>
          <p:spPr>
            <a:xfrm>
              <a:off x="381681" y="5398962"/>
              <a:ext cx="9819831" cy="276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&lt; IBM </a:t>
              </a:r>
              <a:r>
                <a:rPr kumimoji="1" lang="ko-Kore-KR" altLang="en-US" sz="1600" b="1" dirty="0"/>
                <a:t>양자 프로세서 리스트 </a:t>
              </a:r>
              <a:r>
                <a:rPr kumimoji="1" lang="en-US" altLang="ko-Kore-KR" sz="1600" b="1" dirty="0"/>
                <a:t>&gt;</a:t>
              </a:r>
              <a:endParaRPr kumimoji="1" lang="ko-Kore-KR" altLang="en-US" sz="1600" b="1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6873A-FA80-4999-A448-B11050A24AE0}"/>
                </a:ext>
              </a:extLst>
            </p:cNvPr>
            <p:cNvSpPr/>
            <p:nvPr/>
          </p:nvSpPr>
          <p:spPr>
            <a:xfrm>
              <a:off x="474654" y="2529677"/>
              <a:ext cx="530281" cy="129731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1F664C-6A36-46A4-AE73-A53CD6AF0B10}"/>
                </a:ext>
              </a:extLst>
            </p:cNvPr>
            <p:cNvSpPr txBox="1"/>
            <p:nvPr/>
          </p:nvSpPr>
          <p:spPr>
            <a:xfrm>
              <a:off x="966147" y="245222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b="1" dirty="0">
                  <a:solidFill>
                    <a:srgbClr val="FF0000"/>
                  </a:solidFill>
                </a:rPr>
                <a:t>잠겨있음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EE3963-1AF5-4971-9577-3659AE8EBCC2}"/>
                </a:ext>
              </a:extLst>
            </p:cNvPr>
            <p:cNvSpPr/>
            <p:nvPr/>
          </p:nvSpPr>
          <p:spPr>
            <a:xfrm>
              <a:off x="474654" y="4003046"/>
              <a:ext cx="447447" cy="129731"/>
            </a:xfrm>
            <a:prstGeom prst="rect">
              <a:avLst/>
            </a:prstGeom>
            <a:noFill/>
            <a:ln w="952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F76382-5BF9-415C-81F0-40E44B625A5A}"/>
                </a:ext>
              </a:extLst>
            </p:cNvPr>
            <p:cNvSpPr txBox="1"/>
            <p:nvPr/>
          </p:nvSpPr>
          <p:spPr>
            <a:xfrm>
              <a:off x="966147" y="3914022"/>
              <a:ext cx="903344" cy="30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>
                  <a:solidFill>
                    <a:srgbClr val="2E75B6"/>
                  </a:solidFill>
                </a:rPr>
                <a:t>열려있음</a:t>
              </a:r>
              <a:endParaRPr kumimoji="1" lang="ko-Kore-KR" altLang="en-US" b="1" dirty="0">
                <a:solidFill>
                  <a:srgbClr val="2E75B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53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A1915-49D4-43E9-AB68-103485CC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IBM </a:t>
            </a:r>
            <a:r>
              <a:rPr lang="ko-KR" altLang="en-US"/>
              <a:t>양자 연구자 프로젝트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C83759-0D5C-412A-8C30-0261F7FB9D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152525"/>
            <a:ext cx="11780838" cy="5603875"/>
          </a:xfrm>
        </p:spPr>
        <p:txBody>
          <a:bodyPr>
            <a:normAutofit/>
          </a:bodyPr>
          <a:lstStyle/>
          <a:p>
            <a:r>
              <a:rPr lang="en-US" altLang="ko-KR" sz="2400" b="1">
                <a:solidFill>
                  <a:srgbClr val="2E75B6"/>
                </a:solidFill>
              </a:rPr>
              <a:t>IBM</a:t>
            </a:r>
            <a:r>
              <a:rPr lang="ko-KR" altLang="en-US" sz="2400" b="1">
                <a:solidFill>
                  <a:srgbClr val="2E75B6"/>
                </a:solidFill>
              </a:rPr>
              <a:t>은 양자 연구를 수행할 수 있도록 클라우드 엑세스를 무료로 부여하고 있음</a:t>
            </a:r>
            <a:endParaRPr lang="en-US" altLang="ko-KR" sz="2400" b="1">
              <a:solidFill>
                <a:srgbClr val="2E75B6"/>
              </a:solidFill>
            </a:endParaRPr>
          </a:p>
          <a:p>
            <a:endParaRPr lang="en-US" altLang="ko-KR" sz="2400" b="1"/>
          </a:p>
          <a:p>
            <a:r>
              <a:rPr lang="ko-KR" altLang="en-US" sz="2400" b="1"/>
              <a:t>제안서와 신청서를 제출하고 </a:t>
            </a:r>
            <a:br>
              <a:rPr lang="en-US" altLang="ko-KR" sz="2400" b="1"/>
            </a:br>
            <a:r>
              <a:rPr lang="ko-KR" altLang="en-US" sz="2400" b="1"/>
              <a:t>평가 및 승인 과정을 거쳐 엑세스를 부여 받음</a:t>
            </a:r>
            <a:endParaRPr lang="en-US" altLang="ko-KR" sz="2400" b="1"/>
          </a:p>
          <a:p>
            <a:endParaRPr lang="en-US" altLang="ko-KR" sz="2400" b="1"/>
          </a:p>
          <a:p>
            <a:r>
              <a:rPr lang="en-US" altLang="ko-KR" sz="2400" b="1"/>
              <a:t>IBM Q </a:t>
            </a:r>
            <a:r>
              <a:rPr lang="ko-KR" altLang="en-US" sz="2400" b="1"/>
              <a:t>네트워크 </a:t>
            </a:r>
            <a:r>
              <a:rPr lang="en-US" altLang="ko-KR" sz="2400" b="1"/>
              <a:t>(</a:t>
            </a:r>
            <a:r>
              <a:rPr lang="ko-KR" altLang="en-US" sz="2400" b="1"/>
              <a:t>대학이나 정부 기관</a:t>
            </a:r>
            <a:r>
              <a:rPr lang="en-US" altLang="ko-KR" sz="2400" b="1"/>
              <a:t>)</a:t>
            </a:r>
            <a:r>
              <a:rPr lang="ko-KR" altLang="en-US" sz="2400" b="1"/>
              <a:t>은 </a:t>
            </a:r>
            <a:br>
              <a:rPr lang="en-US" altLang="ko-KR" sz="2400" b="1"/>
            </a:br>
            <a:r>
              <a:rPr lang="en-US" altLang="ko-KR" sz="2400" b="1"/>
              <a:t>IBM Q </a:t>
            </a:r>
            <a:r>
              <a:rPr lang="ko-KR" altLang="en-US" sz="2400" b="1"/>
              <a:t>네트워크 허브를 통해서 엑세스 가능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3BB03-425E-4E5D-B062-B18F1E69D923}"/>
              </a:ext>
            </a:extLst>
          </p:cNvPr>
          <p:cNvSpPr txBox="1"/>
          <p:nvPr/>
        </p:nvSpPr>
        <p:spPr>
          <a:xfrm>
            <a:off x="6421686" y="6311699"/>
            <a:ext cx="5625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/>
              <a:t>&lt; IBM</a:t>
            </a:r>
            <a:r>
              <a:rPr kumimoji="1" lang="ko-Kore-KR" altLang="en-US" sz="1600" b="1" dirty="0"/>
              <a:t> 양자 연구자 프로젝트 신청서 </a:t>
            </a:r>
            <a:r>
              <a:rPr kumimoji="1" lang="en-US" altLang="ko-Kore-KR" sz="1600" b="1" dirty="0"/>
              <a:t>&gt;</a:t>
            </a:r>
            <a:endParaRPr kumimoji="1" lang="ko-Kore-KR" altLang="en-US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30A3F-8851-49AF-A94B-384F8C28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686" y="1981943"/>
            <a:ext cx="5625347" cy="4305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6107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E8EC1-53B2-4A64-B1F9-AD07F70A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/>
              <a:t>양자 프로세서 상에서 고전 암호와 </a:t>
            </a:r>
            <a:r>
              <a:rPr lang="en-US" altLang="ko-KR" sz="2400"/>
              <a:t>S-DES</a:t>
            </a:r>
            <a:r>
              <a:rPr lang="ko-KR" altLang="en-US" sz="2400"/>
              <a:t>에 대한 </a:t>
            </a:r>
            <a:r>
              <a:rPr lang="en-US" altLang="ko-KR" sz="2400"/>
              <a:t>Grover </a:t>
            </a:r>
            <a:r>
              <a:rPr lang="ko-KR" altLang="en-US" sz="2400"/>
              <a:t>알고리즘 수행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A2E2BE-481E-4B5F-B89C-5D40B0D35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603875"/>
          </a:xfrm>
        </p:spPr>
        <p:txBody>
          <a:bodyPr/>
          <a:lstStyle/>
          <a:p>
            <a:r>
              <a:rPr lang="en-US" altLang="ko-KR" b="1"/>
              <a:t>IBM</a:t>
            </a:r>
            <a:r>
              <a:rPr lang="ko-KR" altLang="en-US" b="1"/>
              <a:t>의 실제 양자 하드웨어 상에서 </a:t>
            </a:r>
            <a:r>
              <a:rPr lang="en-US" altLang="ko-KR" b="1"/>
              <a:t>Grover </a:t>
            </a:r>
            <a:r>
              <a:rPr lang="ko-KR" altLang="en-US" b="1"/>
              <a:t>알고리즘 수행</a:t>
            </a:r>
            <a:endParaRPr lang="en-US" altLang="ko-KR" b="1"/>
          </a:p>
          <a:p>
            <a:pPr lvl="1"/>
            <a:r>
              <a:rPr lang="en-US" altLang="ko-KR"/>
              <a:t>IBM </a:t>
            </a:r>
            <a:r>
              <a:rPr lang="ko-KR" altLang="en-US"/>
              <a:t>허브 엑세스를 사용하여 공격 수행</a:t>
            </a:r>
            <a:endParaRPr lang="en-US" altLang="ko-KR"/>
          </a:p>
          <a:p>
            <a:pPr lvl="1"/>
            <a:r>
              <a:rPr lang="ko-KR" altLang="en-US"/>
              <a:t>클라우드를 활용한 </a:t>
            </a:r>
            <a:r>
              <a:rPr lang="en-US" altLang="ko-KR" b="1">
                <a:solidFill>
                  <a:srgbClr val="2E75B6"/>
                </a:solidFill>
              </a:rPr>
              <a:t>65 </a:t>
            </a:r>
            <a:r>
              <a:rPr lang="ko-KR" altLang="en-US" b="1">
                <a:solidFill>
                  <a:srgbClr val="2E75B6"/>
                </a:solidFill>
              </a:rPr>
              <a:t>큐비트의 </a:t>
            </a:r>
            <a:r>
              <a:rPr lang="en-US" altLang="ko-KR" b="1">
                <a:solidFill>
                  <a:srgbClr val="2E75B6"/>
                </a:solidFill>
              </a:rPr>
              <a:t>IBM Manhattan </a:t>
            </a:r>
            <a:r>
              <a:rPr lang="ko-KR" altLang="en-US" b="1">
                <a:solidFill>
                  <a:srgbClr val="2E75B6"/>
                </a:solidFill>
              </a:rPr>
              <a:t>프로세서 상에서 테스트 수행</a:t>
            </a:r>
            <a:endParaRPr lang="en-US" altLang="ko-KR" b="1">
              <a:solidFill>
                <a:srgbClr val="2E75B6"/>
              </a:solidFill>
            </a:endParaRPr>
          </a:p>
          <a:p>
            <a:pPr lvl="1"/>
            <a:r>
              <a:rPr lang="ko-KR" altLang="en-US"/>
              <a:t>테스트 결과 실제 양자 프로세서 상에서는 공격 실패 </a:t>
            </a:r>
            <a:r>
              <a:rPr lang="en-US" altLang="ko-KR"/>
              <a:t>(</a:t>
            </a:r>
            <a:r>
              <a:rPr lang="en-US" altLang="ko-KR" b="1">
                <a:solidFill>
                  <a:srgbClr val="FF0000"/>
                </a:solidFill>
              </a:rPr>
              <a:t>error</a:t>
            </a:r>
            <a:r>
              <a:rPr lang="ko-KR" altLang="en-US" b="1">
                <a:solidFill>
                  <a:srgbClr val="FF0000"/>
                </a:solidFill>
              </a:rPr>
              <a:t>와 불안정성</a:t>
            </a:r>
            <a:r>
              <a:rPr lang="en-US" altLang="ko-KR"/>
              <a:t>)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764CDEF-B7A8-4161-887F-5ADAB5627056}"/>
              </a:ext>
            </a:extLst>
          </p:cNvPr>
          <p:cNvGrpSpPr/>
          <p:nvPr/>
        </p:nvGrpSpPr>
        <p:grpSpPr>
          <a:xfrm>
            <a:off x="136595" y="3588875"/>
            <a:ext cx="11940176" cy="3061378"/>
            <a:chOff x="884134" y="3255214"/>
            <a:chExt cx="9339491" cy="23945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3FD641D-D3A8-4FD9-AF8C-62966AA57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134" y="3631370"/>
              <a:ext cx="2821408" cy="165950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09074F-E594-4E39-B7F3-F6121A576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127" y="3255214"/>
              <a:ext cx="2664584" cy="2044226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090E1C-B2B3-4FD7-8573-0BD02312F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959" y="3365149"/>
              <a:ext cx="3463666" cy="193429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8E4C50-3DE0-47C5-A881-93470E2619CA}"/>
                </a:ext>
              </a:extLst>
            </p:cNvPr>
            <p:cNvSpPr txBox="1"/>
            <p:nvPr/>
          </p:nvSpPr>
          <p:spPr>
            <a:xfrm>
              <a:off x="884134" y="5335967"/>
              <a:ext cx="2831823" cy="285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&lt; Caesar </a:t>
              </a:r>
              <a:r>
                <a:rPr kumimoji="1" lang="ko-Kore-KR" altLang="en-US" sz="1600" b="1" dirty="0"/>
                <a:t>수행 결과</a:t>
              </a:r>
              <a:r>
                <a:rPr kumimoji="1" lang="en-US" altLang="ko-Kore-KR" sz="1600" b="1" dirty="0"/>
                <a:t>&gt;</a:t>
              </a:r>
              <a:endParaRPr kumimoji="1" lang="ko-Kore-KR" altLang="en-US" sz="16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53A737-90A8-4F78-B9BA-B3FCB356F3C6}"/>
                </a:ext>
              </a:extLst>
            </p:cNvPr>
            <p:cNvSpPr txBox="1"/>
            <p:nvPr/>
          </p:nvSpPr>
          <p:spPr>
            <a:xfrm>
              <a:off x="3883127" y="5335967"/>
              <a:ext cx="2664584" cy="285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&lt; </a:t>
              </a:r>
              <a:r>
                <a:rPr kumimoji="1" lang="en-US" altLang="ko-Kore-KR" sz="1600" b="1" dirty="0" err="1"/>
                <a:t>Vigenere</a:t>
              </a:r>
              <a:r>
                <a:rPr kumimoji="1" lang="en-US" altLang="ko-Kore-KR" sz="1600" b="1" dirty="0"/>
                <a:t> </a:t>
              </a:r>
              <a:r>
                <a:rPr kumimoji="1" lang="ko-Kore-KR" altLang="en-US" sz="1600" b="1" dirty="0"/>
                <a:t>수행 결과</a:t>
              </a:r>
              <a:r>
                <a:rPr kumimoji="1" lang="en-US" altLang="ko-Kore-KR" sz="1600" b="1" dirty="0"/>
                <a:t>&gt;</a:t>
              </a:r>
              <a:endParaRPr kumimoji="1" lang="ko-Kore-KR" altLang="en-US" sz="16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9FB134-2037-412B-B078-7ECF15B8AA4B}"/>
                </a:ext>
              </a:extLst>
            </p:cNvPr>
            <p:cNvSpPr txBox="1"/>
            <p:nvPr/>
          </p:nvSpPr>
          <p:spPr>
            <a:xfrm>
              <a:off x="6759959" y="5363887"/>
              <a:ext cx="3463666" cy="285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&lt; S-DES </a:t>
              </a:r>
              <a:r>
                <a:rPr kumimoji="1" lang="ko-Kore-KR" altLang="en-US" sz="1600" b="1" dirty="0"/>
                <a:t>수행 결과</a:t>
              </a:r>
              <a:r>
                <a:rPr kumimoji="1" lang="en-US" altLang="ko-Kore-KR" sz="1600" b="1" dirty="0"/>
                <a:t>&gt;</a:t>
              </a:r>
              <a:endParaRPr kumimoji="1" lang="ko-Kore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59696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E4E89-8D5D-436D-ABA3-3E2FBD391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시뮬레이터와 양자프로세서 상에서의 암호 분석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E98DDB-DE1A-43D9-A839-A31553857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603875"/>
          </a:xfrm>
        </p:spPr>
        <p:txBody>
          <a:bodyPr>
            <a:normAutofit/>
          </a:bodyPr>
          <a:lstStyle/>
          <a:p>
            <a:r>
              <a:rPr lang="ko-KR" altLang="en-US" b="1"/>
              <a:t>양자시뮬레이터는 </a:t>
            </a:r>
            <a:r>
              <a:rPr lang="en-US" altLang="ko-KR" b="1">
                <a:solidFill>
                  <a:srgbClr val="2E75B6"/>
                </a:solidFill>
              </a:rPr>
              <a:t>Logical level</a:t>
            </a:r>
            <a:r>
              <a:rPr lang="en-US" altLang="ko-KR" b="1"/>
              <a:t>, </a:t>
            </a:r>
            <a:r>
              <a:rPr lang="ko-KR" altLang="en-US" b="1"/>
              <a:t>양자프로세서는 </a:t>
            </a:r>
            <a:r>
              <a:rPr lang="en-US" altLang="ko-KR" b="1">
                <a:solidFill>
                  <a:srgbClr val="FF0000"/>
                </a:solidFill>
              </a:rPr>
              <a:t>Physical level</a:t>
            </a:r>
          </a:p>
          <a:p>
            <a:endParaRPr lang="en-US" altLang="ko-KR" b="1"/>
          </a:p>
          <a:p>
            <a:r>
              <a:rPr lang="ko-KR" altLang="en-US" b="1"/>
              <a:t>실제 양자 프로세서에서의 연산 과정에서 생기는 </a:t>
            </a:r>
            <a:r>
              <a:rPr lang="ko-KR" altLang="en-US" b="1">
                <a:solidFill>
                  <a:srgbClr val="FF0000"/>
                </a:solidFill>
              </a:rPr>
              <a:t>오류로 인해 공격 실패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현재 양자 컴퓨터 개발 수준으로는 </a:t>
            </a:r>
            <a:r>
              <a:rPr lang="en-US" altLang="ko-KR"/>
              <a:t>depth</a:t>
            </a:r>
            <a:r>
              <a:rPr lang="ko-KR" altLang="en-US"/>
              <a:t>가 높아지면 연산 중 오류 발생</a:t>
            </a:r>
            <a:br>
              <a:rPr lang="en-US" altLang="ko-KR"/>
            </a:b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/>
              <a:t>큐빗들 간의 얽힘이 깨지거나 노이즈 발생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 b="1"/>
              <a:t>Physical level</a:t>
            </a:r>
            <a:r>
              <a:rPr lang="ko-KR" altLang="en-US" b="1"/>
              <a:t>에서 오류를 줄이기 위해 추가 제어 알고리즘을 적용 필요</a:t>
            </a:r>
            <a:endParaRPr lang="en-US" altLang="ko-KR" b="1"/>
          </a:p>
          <a:p>
            <a:pPr lvl="1"/>
            <a:r>
              <a:rPr lang="en-US" altLang="ko-KR"/>
              <a:t>NISQ (Noisy Intermediate-Scale Quantum) </a:t>
            </a:r>
            <a:r>
              <a:rPr lang="ko-KR" altLang="en-US"/>
              <a:t>시대</a:t>
            </a:r>
            <a:endParaRPr lang="en-US" altLang="ko-KR"/>
          </a:p>
          <a:p>
            <a:pPr lvl="2"/>
            <a:r>
              <a:rPr lang="ko-KR" altLang="en-US"/>
              <a:t>오류가 생기는 중간 규모의 양자 컴퓨터 </a:t>
            </a:r>
            <a:r>
              <a:rPr lang="en-US" altLang="ko-KR"/>
              <a:t>(50 ~ </a:t>
            </a:r>
            <a:r>
              <a:rPr lang="ko-KR" altLang="en-US"/>
              <a:t>수백 큐빗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VQA (Variational Quantum Algorithm)</a:t>
            </a:r>
          </a:p>
          <a:p>
            <a:pPr lvl="2"/>
            <a:r>
              <a:rPr lang="en-US" altLang="ko-KR"/>
              <a:t>NISQ </a:t>
            </a:r>
            <a:r>
              <a:rPr lang="ko-KR" altLang="en-US"/>
              <a:t>시대에 사용 가능한 하드웨어의 한계를 초과하는 회로 깊이가 필요</a:t>
            </a:r>
            <a:endParaRPr lang="en-US" altLang="ko-KR"/>
          </a:p>
          <a:p>
            <a:pPr lvl="2"/>
            <a:r>
              <a:rPr lang="ko-KR" altLang="en-US"/>
              <a:t>양자게이트에서 어느 정도의 오류 완화를 제공하고 </a:t>
            </a:r>
            <a:r>
              <a:rPr lang="en-US" altLang="ko-KR"/>
              <a:t>depth</a:t>
            </a:r>
            <a:r>
              <a:rPr lang="ko-KR" altLang="en-US"/>
              <a:t>를 줄임</a:t>
            </a:r>
            <a:endParaRPr lang="en-US" altLang="ko-KR"/>
          </a:p>
          <a:p>
            <a:pPr lvl="2"/>
            <a:r>
              <a:rPr lang="ko-KR" altLang="en-US"/>
              <a:t>하지만 양자 컴퓨터 상에서 </a:t>
            </a:r>
            <a:r>
              <a:rPr lang="en-US" altLang="ko-KR"/>
              <a:t>Grover </a:t>
            </a:r>
            <a:r>
              <a:rPr lang="ko-KR" altLang="en-US"/>
              <a:t>알고리즘을 감당하기엔 무리가 있을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643412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179A9-3885-436C-97B1-4222FC8D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대칭키 암호에 대한 양자 후 보안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0843F-369B-4D28-82E0-8E039C3AC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603875"/>
          </a:xfrm>
        </p:spPr>
        <p:txBody>
          <a:bodyPr/>
          <a:lstStyle/>
          <a:p>
            <a:r>
              <a:rPr lang="en-US" altLang="ko-KR" b="1"/>
              <a:t>NIST</a:t>
            </a:r>
            <a:r>
              <a:rPr lang="ko-KR" altLang="en-US" b="1"/>
              <a:t>에선 대칭키 암호에 대해 양자 후 보안 강도를 다음과 같이 분류</a:t>
            </a:r>
            <a:endParaRPr lang="en-US" altLang="ko-KR" b="1"/>
          </a:p>
          <a:p>
            <a:pPr lvl="1"/>
            <a:r>
              <a:rPr lang="en-US" altLang="ko-KR"/>
              <a:t>Level 1: AES-128</a:t>
            </a:r>
            <a:r>
              <a:rPr lang="ko-KR" altLang="en-US"/>
              <a:t>의 </a:t>
            </a:r>
            <a:r>
              <a:rPr lang="en-US" altLang="ko-KR"/>
              <a:t>Grover </a:t>
            </a:r>
            <a:r>
              <a:rPr lang="ko-KR" altLang="en-US"/>
              <a:t>알고리즘 수행에 필요한 비용 이상</a:t>
            </a:r>
            <a:endParaRPr lang="en-US" altLang="ko-KR"/>
          </a:p>
          <a:p>
            <a:pPr lvl="1"/>
            <a:r>
              <a:rPr lang="en-US" altLang="ko-KR"/>
              <a:t>Level 3: AES-192</a:t>
            </a:r>
            <a:r>
              <a:rPr lang="ko-KR" altLang="en-US"/>
              <a:t>의 </a:t>
            </a:r>
            <a:r>
              <a:rPr lang="en-US" altLang="ko-KR"/>
              <a:t>Grover </a:t>
            </a:r>
            <a:r>
              <a:rPr lang="ko-KR" altLang="en-US"/>
              <a:t>알고리즘 수행에 필요한 비용 이상</a:t>
            </a:r>
          </a:p>
          <a:p>
            <a:pPr lvl="1"/>
            <a:r>
              <a:rPr lang="en-US" altLang="ko-KR"/>
              <a:t>Level 5: AES-256</a:t>
            </a:r>
            <a:r>
              <a:rPr lang="ko-KR" altLang="en-US"/>
              <a:t>의 </a:t>
            </a:r>
            <a:r>
              <a:rPr lang="en-US" altLang="ko-KR"/>
              <a:t>Grover </a:t>
            </a:r>
            <a:r>
              <a:rPr lang="ko-KR" altLang="en-US"/>
              <a:t>알고리즘 수행에 필요한 비용 이상</a:t>
            </a:r>
          </a:p>
          <a:p>
            <a:pPr lvl="1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B93A6F-9885-4BBD-91A4-30180C8B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62" y="3219450"/>
            <a:ext cx="8361193" cy="17078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A56DC9A-F54B-4939-B0B6-991C0E2A7A92}"/>
              </a:ext>
            </a:extLst>
          </p:cNvPr>
          <p:cNvSpPr/>
          <p:nvPr/>
        </p:nvSpPr>
        <p:spPr>
          <a:xfrm>
            <a:off x="3043474" y="3226765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DFBDA-962F-47A5-BD35-56740A96A84C}"/>
              </a:ext>
            </a:extLst>
          </p:cNvPr>
          <p:cNvSpPr/>
          <p:nvPr/>
        </p:nvSpPr>
        <p:spPr>
          <a:xfrm>
            <a:off x="3043474" y="3900660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4095C2-EF12-4649-837E-59B2FC545426}"/>
              </a:ext>
            </a:extLst>
          </p:cNvPr>
          <p:cNvSpPr/>
          <p:nvPr/>
        </p:nvSpPr>
        <p:spPr>
          <a:xfrm>
            <a:off x="3043474" y="4574555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48549F-7608-497F-B82B-840513F31CA7}"/>
              </a:ext>
            </a:extLst>
          </p:cNvPr>
          <p:cNvSpPr/>
          <p:nvPr/>
        </p:nvSpPr>
        <p:spPr>
          <a:xfrm>
            <a:off x="89210" y="6445406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solidFill>
                  <a:srgbClr val="2E75B6"/>
                </a:solidFill>
                <a:latin typeface="Arial" panose="020B0604020202020204" pitchFamily="34" charset="0"/>
              </a:rPr>
              <a:t>자료 출처</a:t>
            </a:r>
            <a:r>
              <a:rPr lang="en-US" altLang="ko-KR" sz="1400" b="1">
                <a:solidFill>
                  <a:srgbClr val="2E75B6"/>
                </a:solidFill>
                <a:latin typeface="Arial" panose="020B0604020202020204" pitchFamily="34" charset="0"/>
              </a:rPr>
              <a:t>: </a:t>
            </a:r>
            <a:r>
              <a:rPr kumimoji="1" lang="en" altLang="ko-Kore-KR" sz="1400">
                <a:hlinkClick r:id="rId3"/>
              </a:rPr>
              <a:t>https://csrc.nist.gov/csrc/media/projects/post-quantum-cryptography/documents/call-for-proposals-final-dec-2016.pdf</a:t>
            </a:r>
            <a:endParaRPr kumimoji="1" lang="ko-Kore-KR" altLang="en-US" sz="1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0FC376-98BA-4444-945F-4F6293C79A5B}"/>
              </a:ext>
            </a:extLst>
          </p:cNvPr>
          <p:cNvSpPr/>
          <p:nvPr/>
        </p:nvSpPr>
        <p:spPr>
          <a:xfrm>
            <a:off x="1581997" y="5001474"/>
            <a:ext cx="547177" cy="32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878BBB-E053-4240-A05F-0AA931CBFF4D}"/>
              </a:ext>
            </a:extLst>
          </p:cNvPr>
          <p:cNvSpPr/>
          <p:nvPr/>
        </p:nvSpPr>
        <p:spPr>
          <a:xfrm>
            <a:off x="2129173" y="4966323"/>
            <a:ext cx="9506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= Total gates X Total Depth</a:t>
            </a:r>
            <a:r>
              <a:rPr lang="ko-KR" altLang="en-US"/>
              <a:t> 계산 방식을 따름</a:t>
            </a:r>
            <a:r>
              <a:rPr lang="en-US" altLang="ko-KR"/>
              <a:t>,</a:t>
            </a:r>
            <a:r>
              <a:rPr lang="ko-KR" altLang="en-US"/>
              <a:t> 여기서 큐빗은</a:t>
            </a:r>
            <a:r>
              <a:rPr lang="en-US" altLang="ko-KR"/>
              <a:t> </a:t>
            </a:r>
            <a:r>
              <a:rPr lang="ko-KR" altLang="en-US"/>
              <a:t>고려하지 않음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BD08A4-BD73-4AB1-8EFB-285767D19593}"/>
              </a:ext>
            </a:extLst>
          </p:cNvPr>
          <p:cNvSpPr/>
          <p:nvPr/>
        </p:nvSpPr>
        <p:spPr>
          <a:xfrm>
            <a:off x="-1" y="5722389"/>
            <a:ext cx="12192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다음 연구를 기준점으로 하고 있음 </a:t>
            </a:r>
            <a:r>
              <a:rPr lang="en-US" altLang="ko-KR"/>
              <a:t>(</a:t>
            </a:r>
            <a:r>
              <a:rPr lang="en" altLang="ko-Kore-KR"/>
              <a:t>Applying Grover’s algorithm to AES: quantum resource estimates, </a:t>
            </a:r>
            <a:r>
              <a:rPr lang="en-US" altLang="ko-Kore-KR"/>
              <a:t>PQCrypto’16</a:t>
            </a:r>
            <a:r>
              <a:rPr lang="en" altLang="ko-Kore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5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B5531-DAF0-4188-970B-2A4F254D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경량 암호에 대한 양자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C115D1-820F-49C2-811D-E0F40DF00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513" y="1422400"/>
            <a:ext cx="11876048" cy="5334000"/>
          </a:xfrm>
        </p:spPr>
        <p:txBody>
          <a:bodyPr/>
          <a:lstStyle/>
          <a:p>
            <a:r>
              <a:rPr lang="ko-KR" altLang="en-US" b="1"/>
              <a:t>양자 회로 구현 시 </a:t>
            </a:r>
            <a:r>
              <a:rPr lang="en-US" altLang="ko-KR" b="1">
                <a:solidFill>
                  <a:srgbClr val="FF0000"/>
                </a:solidFill>
              </a:rPr>
              <a:t>ARX </a:t>
            </a:r>
            <a:r>
              <a:rPr lang="ko-KR" altLang="en-US" b="1">
                <a:solidFill>
                  <a:srgbClr val="FF0000"/>
                </a:solidFill>
              </a:rPr>
              <a:t>구조의 경량암호에 더 많은 공격 자원 필요</a:t>
            </a:r>
            <a:endParaRPr lang="en-US" altLang="ko-KR" b="1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Addition, Rotation, XOR </a:t>
            </a:r>
            <a:r>
              <a:rPr lang="ko-KR" altLang="en-US">
                <a:sym typeface="Wingdings" panose="05000000000000000000" pitchFamily="2" charset="2"/>
              </a:rPr>
              <a:t>연산 중 </a:t>
            </a:r>
            <a:r>
              <a:rPr lang="en-US" altLang="ko-KR">
                <a:sym typeface="Wingdings" panose="05000000000000000000" pitchFamily="2" charset="2"/>
              </a:rPr>
              <a:t>Addition </a:t>
            </a:r>
            <a:r>
              <a:rPr lang="ko-KR" altLang="en-US">
                <a:sym typeface="Wingdings" panose="05000000000000000000" pitchFamily="2" charset="2"/>
              </a:rPr>
              <a:t>양자 회로에서 많은 자원이 필요 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>
                <a:sym typeface="Wingdings" panose="05000000000000000000" pitchFamily="2" charset="2"/>
              </a:rPr>
              <a:t>SIMON</a:t>
            </a:r>
            <a:r>
              <a:rPr lang="ko-KR" altLang="en-US">
                <a:sym typeface="Wingdings" panose="05000000000000000000" pitchFamily="2" charset="2"/>
              </a:rPr>
              <a:t>은 하드웨어 </a:t>
            </a:r>
            <a:r>
              <a:rPr lang="en-US" altLang="ko-KR">
                <a:sym typeface="Wingdings" panose="05000000000000000000" pitchFamily="2" charset="2"/>
              </a:rPr>
              <a:t>Friendly </a:t>
            </a:r>
            <a:r>
              <a:rPr lang="ko-KR" altLang="en-US">
                <a:sym typeface="Wingdings" panose="05000000000000000000" pitchFamily="2" charset="2"/>
              </a:rPr>
              <a:t>구조로써 </a:t>
            </a:r>
            <a:r>
              <a:rPr lang="en-US" altLang="ko-KR">
                <a:sym typeface="Wingdings" panose="05000000000000000000" pitchFamily="2" charset="2"/>
              </a:rPr>
              <a:t>ARX </a:t>
            </a:r>
            <a:r>
              <a:rPr lang="ko-KR" altLang="en-US">
                <a:sym typeface="Wingdings" panose="05000000000000000000" pitchFamily="2" charset="2"/>
              </a:rPr>
              <a:t>구조지만 </a:t>
            </a:r>
            <a:r>
              <a:rPr lang="en-US" altLang="ko-KR">
                <a:sym typeface="Wingdings" panose="05000000000000000000" pitchFamily="2" charset="2"/>
              </a:rPr>
              <a:t>AND </a:t>
            </a:r>
            <a:r>
              <a:rPr lang="ko-KR" altLang="en-US">
                <a:sym typeface="Wingdings" panose="05000000000000000000" pitchFamily="2" charset="2"/>
              </a:rPr>
              <a:t>연산 사용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en-US" altLang="ko-KR"/>
              <a:t>SPN </a:t>
            </a:r>
            <a:r>
              <a:rPr lang="ko-KR" altLang="en-US"/>
              <a:t>구조의 경우 </a:t>
            </a:r>
            <a:r>
              <a:rPr lang="en-US" altLang="ko-KR"/>
              <a:t>S-BOX </a:t>
            </a:r>
            <a:r>
              <a:rPr lang="ko-KR" altLang="en-US"/>
              <a:t>내부 연산이 효율적으로 구현된다면 적은 자원으로 공격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931F0D-9D81-417F-AD59-D7186124F338}"/>
              </a:ext>
            </a:extLst>
          </p:cNvPr>
          <p:cNvGrpSpPr/>
          <p:nvPr/>
        </p:nvGrpSpPr>
        <p:grpSpPr>
          <a:xfrm>
            <a:off x="0" y="3428999"/>
            <a:ext cx="11780080" cy="3221134"/>
            <a:chOff x="0" y="3344046"/>
            <a:chExt cx="10183833" cy="27846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355B4DC-C32A-4064-84D7-F000FCA0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2" y="3344046"/>
              <a:ext cx="9498031" cy="2629951"/>
            </a:xfrm>
            <a:prstGeom prst="rect">
              <a:avLst/>
            </a:prstGeom>
          </p:spPr>
        </p:pic>
        <p:sp>
          <p:nvSpPr>
            <p:cNvPr id="5" name="왼쪽 대괄호[L] 11">
              <a:extLst>
                <a:ext uri="{FF2B5EF4-FFF2-40B4-BE49-F238E27FC236}">
                  <a16:creationId xmlns:a16="http://schemas.microsoft.com/office/drawing/2014/main" id="{35D8714B-10F1-4DC7-B993-0987A76EDF5D}"/>
                </a:ext>
              </a:extLst>
            </p:cNvPr>
            <p:cNvSpPr/>
            <p:nvPr/>
          </p:nvSpPr>
          <p:spPr>
            <a:xfrm>
              <a:off x="689223" y="3827527"/>
              <a:ext cx="127169" cy="787232"/>
            </a:xfrm>
            <a:prstGeom prst="leftBracket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7F7908-EB59-40A8-B3C1-9179CD5744A2}"/>
                </a:ext>
              </a:extLst>
            </p:cNvPr>
            <p:cNvSpPr txBox="1"/>
            <p:nvPr/>
          </p:nvSpPr>
          <p:spPr>
            <a:xfrm>
              <a:off x="12824" y="403647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800" b="1" dirty="0">
                  <a:solidFill>
                    <a:schemeClr val="accent1"/>
                  </a:solidFill>
                </a:rPr>
                <a:t>SPN</a:t>
              </a:r>
              <a:endParaRPr kumimoji="1" lang="ko-Kore-KR" altLang="en-US" sz="1800" b="1" dirty="0">
                <a:solidFill>
                  <a:schemeClr val="accent1"/>
                </a:solidFill>
              </a:endParaRPr>
            </a:p>
          </p:txBody>
        </p:sp>
        <p:sp>
          <p:nvSpPr>
            <p:cNvPr id="7" name="왼쪽 대괄호[L] 13">
              <a:extLst>
                <a:ext uri="{FF2B5EF4-FFF2-40B4-BE49-F238E27FC236}">
                  <a16:creationId xmlns:a16="http://schemas.microsoft.com/office/drawing/2014/main" id="{B333230D-A706-449D-A7FE-86BA09D8B7B5}"/>
                </a:ext>
              </a:extLst>
            </p:cNvPr>
            <p:cNvSpPr/>
            <p:nvPr/>
          </p:nvSpPr>
          <p:spPr>
            <a:xfrm>
              <a:off x="678035" y="4666101"/>
              <a:ext cx="127169" cy="1123449"/>
            </a:xfrm>
            <a:prstGeom prst="leftBracket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EC5D65-D999-490A-9C2D-26B38C1A0465}"/>
                </a:ext>
              </a:extLst>
            </p:cNvPr>
            <p:cNvSpPr txBox="1"/>
            <p:nvPr/>
          </p:nvSpPr>
          <p:spPr>
            <a:xfrm>
              <a:off x="0" y="505971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800" b="1" dirty="0">
                  <a:solidFill>
                    <a:srgbClr val="FF0000"/>
                  </a:solidFill>
                </a:rPr>
                <a:t>ARX</a:t>
              </a:r>
              <a:endParaRPr kumimoji="1" lang="ko-Kore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6AF178-4C94-49B4-BBC8-B9D31F94B602}"/>
                </a:ext>
              </a:extLst>
            </p:cNvPr>
            <p:cNvSpPr txBox="1"/>
            <p:nvPr/>
          </p:nvSpPr>
          <p:spPr>
            <a:xfrm>
              <a:off x="816392" y="5836025"/>
              <a:ext cx="9228682" cy="292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&lt; </a:t>
              </a:r>
              <a:r>
                <a:rPr kumimoji="1" lang="ko-Kore-KR" altLang="en-US" sz="1600" b="1" dirty="0"/>
                <a:t>필요 양자 자원 비교 </a:t>
              </a:r>
              <a:r>
                <a:rPr kumimoji="1" lang="en-US" altLang="ko-Kore-KR" sz="1600" b="1" dirty="0"/>
                <a:t>&gt;</a:t>
              </a:r>
              <a:endParaRPr kumimoji="1" lang="ko-Kore-KR" altLang="en-US" sz="1600" b="1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4A853B-1C9D-4D4C-8FE5-6D29FCE8D563}"/>
              </a:ext>
            </a:extLst>
          </p:cNvPr>
          <p:cNvSpPr/>
          <p:nvPr/>
        </p:nvSpPr>
        <p:spPr>
          <a:xfrm>
            <a:off x="3754674" y="3954462"/>
            <a:ext cx="1115776" cy="1299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34CDE-D9DB-4422-AD95-D9D7C6D67546}"/>
              </a:ext>
            </a:extLst>
          </p:cNvPr>
          <p:cNvSpPr/>
          <p:nvPr/>
        </p:nvSpPr>
        <p:spPr>
          <a:xfrm>
            <a:off x="4879434" y="4604971"/>
            <a:ext cx="1788065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335FB6-655E-4E1C-BAD7-B3109EF8DBD3}"/>
              </a:ext>
            </a:extLst>
          </p:cNvPr>
          <p:cNvSpPr/>
          <p:nvPr/>
        </p:nvSpPr>
        <p:spPr>
          <a:xfrm>
            <a:off x="6667499" y="4265679"/>
            <a:ext cx="1788065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912EDE-A3BC-49CD-8A08-E023C04C5F40}"/>
              </a:ext>
            </a:extLst>
          </p:cNvPr>
          <p:cNvSpPr/>
          <p:nvPr/>
        </p:nvSpPr>
        <p:spPr>
          <a:xfrm>
            <a:off x="9696451" y="4595624"/>
            <a:ext cx="1923122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B62E0B-CDE2-4A3E-ABDB-70B1AE01D96F}"/>
              </a:ext>
            </a:extLst>
          </p:cNvPr>
          <p:cNvSpPr/>
          <p:nvPr/>
        </p:nvSpPr>
        <p:spPr>
          <a:xfrm>
            <a:off x="8455564" y="5931526"/>
            <a:ext cx="1240887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7843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7FA4F-EFF4-4E4B-A5B2-C4BD5819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경량 암호에 대한 양자 후 보안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35FA788-5FBD-4E5B-9A78-C813419D6F9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0" y="1152525"/>
                <a:ext cx="12192000" cy="5603875"/>
              </a:xfrm>
            </p:spPr>
            <p:txBody>
              <a:bodyPr/>
              <a:lstStyle/>
              <a:p>
                <a:r>
                  <a:rPr lang="ko-KR" altLang="en-US" b="1"/>
                  <a:t>키 길이에 따른 고전적 보안 강도는 </a:t>
                </a:r>
                <a:r>
                  <a:rPr lang="en-US" altLang="ko-KR" b="1"/>
                  <a:t>AES</a:t>
                </a:r>
                <a:r>
                  <a:rPr lang="ko-KR" altLang="en-US" b="1"/>
                  <a:t>와 동일</a:t>
                </a:r>
                <a:br>
                  <a:rPr lang="en-US" altLang="ko-KR" b="1"/>
                </a:br>
                <a:r>
                  <a:rPr lang="en-US" altLang="ko-KR" b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ko-KR" altLang="en-US" b="1">
                    <a:solidFill>
                      <a:srgbClr val="FF0000"/>
                    </a:solidFill>
                  </a:rPr>
                  <a:t>하지만 양자 보안 강도에서는 그렇지 않음</a:t>
                </a:r>
                <a:endParaRPr lang="en-US" altLang="ko-KR" b="1">
                  <a:solidFill>
                    <a:srgbClr val="FF0000"/>
                  </a:solidFill>
                </a:endParaRPr>
              </a:p>
              <a:p>
                <a:pPr lvl="1"/>
                <a:r>
                  <a:rPr lang="ko-KR" altLang="en-US"/>
                  <a:t>경량 암호 중 많은 자원이 필요한 </a:t>
                </a:r>
                <a:r>
                  <a:rPr lang="en-US" altLang="ko-KR"/>
                  <a:t>HIGHT </a:t>
                </a:r>
                <a:r>
                  <a:rPr lang="ko-KR" altLang="en-US"/>
                  <a:t>공격 비용</a:t>
                </a:r>
                <a:br>
                  <a:rPr lang="en-US" altLang="ko-KR"/>
                </a:br>
                <a:r>
                  <a:rPr lang="en-US" altLang="ko-KR">
                    <a:sym typeface="Wingdings" panose="05000000000000000000" pitchFamily="2" charset="2"/>
                  </a:rPr>
                  <a:t>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1.083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160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(</a:t>
                </a:r>
                <a:r>
                  <a:rPr lang="ko-KR" altLang="en-US"/>
                  <a:t>양자게이트 </a:t>
                </a:r>
                <a:r>
                  <a:rPr lang="en-US" altLang="ko-KR"/>
                  <a:t>x </a:t>
                </a:r>
                <a:r>
                  <a:rPr lang="ko-KR" altLang="en-US"/>
                  <a:t>회로 </a:t>
                </a:r>
                <a:r>
                  <a:rPr lang="en-US" altLang="ko-KR"/>
                  <a:t>depth)</a:t>
                </a:r>
              </a:p>
              <a:p>
                <a:pPr lvl="1"/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1.083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160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(HIGHT)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170</m:t>
                        </m:r>
                      </m:sup>
                    </m:sSup>
                  </m:oMath>
                </a14:m>
                <a:r>
                  <a:rPr lang="en-US" altLang="ko-KR"/>
                  <a:t> (Level 1, AES-128)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 b="1"/>
                  <a:t>경량 목적으로 설계된 암호의 경우 적은 비용으로 </a:t>
                </a:r>
                <a:r>
                  <a:rPr lang="en-US" altLang="ko-KR" b="1"/>
                  <a:t>Grover </a:t>
                </a:r>
                <a:r>
                  <a:rPr lang="ko-KR" altLang="en-US" b="1"/>
                  <a:t>알고리즘 가능</a:t>
                </a:r>
                <a:endParaRPr lang="en-US" altLang="ko-KR" b="1"/>
              </a:p>
              <a:p>
                <a:pPr lvl="1"/>
                <a:r>
                  <a:rPr lang="en-US" altLang="ko-KR"/>
                  <a:t>S-BOX</a:t>
                </a:r>
                <a:r>
                  <a:rPr lang="ko-KR" altLang="en-US"/>
                  <a:t>가 효율적으로 구현되면 </a:t>
                </a:r>
                <a:r>
                  <a:rPr lang="en-US" altLang="ko-KR"/>
                  <a:t>SPN</a:t>
                </a:r>
                <a:r>
                  <a:rPr lang="ko-KR" altLang="en-US"/>
                  <a:t>이 </a:t>
                </a:r>
                <a:r>
                  <a:rPr lang="en-US" altLang="ko-KR"/>
                  <a:t>ARX </a:t>
                </a:r>
                <a:r>
                  <a:rPr lang="ko-KR" altLang="en-US"/>
                  <a:t>보다 취약 </a:t>
                </a:r>
                <a:r>
                  <a:rPr lang="en-US" altLang="ko-KR"/>
                  <a:t>(e.g. PRESENT, GIFT, PIPO)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35FA788-5FBD-4E5B-9A78-C813419D6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0" y="1152525"/>
                <a:ext cx="12192000" cy="5603875"/>
              </a:xfrm>
              <a:blipFill>
                <a:blip r:embed="rId2"/>
                <a:stretch>
                  <a:fillRect l="-900" t="-1850" r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79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DF2FD-A791-4288-96FF-2FB4EED9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경량 암호에 대한 양자 후 보안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ABFB5DAC-49EF-4D50-B6A2-2F6A41C54D6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65100" y="1152525"/>
                <a:ext cx="11842749" cy="5603875"/>
              </a:xfrm>
            </p:spPr>
            <p:txBody>
              <a:bodyPr/>
              <a:lstStyle/>
              <a:p>
                <a:r>
                  <a:rPr lang="en-US" altLang="ko-KR" b="1"/>
                  <a:t>NIST</a:t>
                </a:r>
                <a:r>
                  <a:rPr lang="ko-KR" altLang="en-US" b="1"/>
                  <a:t>에서 인용한 공격 비용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𝟏𝟕𝟎</m:t>
                        </m:r>
                      </m:sup>
                    </m:sSup>
                    <m:r>
                      <a:rPr lang="ko-KR" altLang="en-US" b="1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ko-KR" altLang="en-US" b="1"/>
                  <a:t> </a:t>
                </a:r>
                <a:r>
                  <a:rPr lang="en-US" altLang="ko-KR" b="1"/>
                  <a:t>Grassl et. al. PQCrypto’16 </a:t>
                </a:r>
                <a:r>
                  <a:rPr lang="ko-KR" altLang="en-US" b="1"/>
                  <a:t>결과</a:t>
                </a:r>
                <a:endParaRPr lang="en-US" altLang="ko-KR" b="1"/>
              </a:p>
              <a:p>
                <a:pPr lvl="1"/>
                <a:r>
                  <a:rPr lang="ko-KR" altLang="en-US"/>
                  <a:t>최신 </a:t>
                </a:r>
                <a:r>
                  <a:rPr lang="en-US" altLang="ko-KR"/>
                  <a:t>AES-128 </a:t>
                </a:r>
                <a:r>
                  <a:rPr lang="ko-KR" altLang="en-US"/>
                  <a:t>양자 공격 비용</a:t>
                </a:r>
                <a:r>
                  <a:rPr lang="en-US" altLang="ko-KR"/>
                  <a:t>(EUROCRYPT’20):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157</m:t>
                        </m:r>
                      </m:sup>
                    </m:sSup>
                  </m:oMath>
                </a14:m>
                <a:r>
                  <a:rPr lang="en-US" altLang="ko-KR"/>
                  <a:t>,</a:t>
                </a:r>
                <a:r>
                  <a:rPr lang="ko-KR" altLang="en-US"/>
                  <a:t> </a:t>
                </a:r>
                <a:r>
                  <a:rPr lang="en-US" altLang="ko-KR"/>
                  <a:t>HIGHT </a:t>
                </a:r>
                <a:r>
                  <a:rPr lang="ko-KR" altLang="en-US"/>
                  <a:t>보다 낮음</a:t>
                </a:r>
                <a:endParaRPr lang="en-US" altLang="ko-KR"/>
              </a:p>
              <a:p>
                <a:pPr lvl="2"/>
                <a:r>
                  <a:rPr lang="ko-KR" altLang="en-US"/>
                  <a:t>단 </a:t>
                </a:r>
                <a:r>
                  <a:rPr lang="en-US" altLang="ko-KR"/>
                  <a:t>PQCrypto’16 </a:t>
                </a:r>
                <a:r>
                  <a:rPr lang="ko-KR" altLang="en-US"/>
                  <a:t>결과보다 큐비트를 더 많이 사용</a:t>
                </a:r>
                <a:endParaRPr lang="en-US" altLang="ko-KR"/>
              </a:p>
              <a:p>
                <a:pPr lvl="2"/>
                <a:endParaRPr lang="en-US" altLang="ko-KR"/>
              </a:p>
              <a:p>
                <a:pPr lvl="1"/>
                <a:r>
                  <a:rPr lang="ko-KR" altLang="en-US"/>
                  <a:t>공격 복잡도 비교</a:t>
                </a:r>
                <a:endParaRPr lang="en-US" altLang="ko-KR"/>
              </a:p>
              <a:p>
                <a:pPr lvl="2"/>
                <a:r>
                  <a:rPr lang="en-US" altLang="ko-KR"/>
                  <a:t>HIGHT: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sup>
                    </m:sSup>
                  </m:oMath>
                </a14:m>
                <a:r>
                  <a:rPr lang="en-US" altLang="ko-KR"/>
                  <a:t>, CHAM: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157</m:t>
                        </m:r>
                      </m:sup>
                    </m:sSup>
                  </m:oMath>
                </a14:m>
                <a:r>
                  <a:rPr lang="en-US" altLang="ko-KR"/>
                  <a:t>, SPECK: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158</m:t>
                        </m:r>
                      </m:sup>
                    </m:sSup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PIPO, GIFT, PRESENT: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152</m:t>
                        </m:r>
                      </m:sup>
                    </m:sSup>
                  </m:oMath>
                </a14:m>
                <a:endParaRPr lang="en-US" altLang="ko-KR"/>
              </a:p>
              <a:p>
                <a:pPr lvl="2"/>
                <a:endParaRPr lang="en-US" altLang="ko-KR"/>
              </a:p>
              <a:p>
                <a:r>
                  <a:rPr lang="en-US" altLang="ko-KR" b="1">
                    <a:solidFill>
                      <a:srgbClr val="2E75B6"/>
                    </a:solidFill>
                  </a:rPr>
                  <a:t>ARX</a:t>
                </a:r>
                <a:r>
                  <a:rPr lang="ko-KR" altLang="en-US" b="1">
                    <a:solidFill>
                      <a:srgbClr val="2E75B6"/>
                    </a:solidFill>
                  </a:rPr>
                  <a:t> 구조의 경량암호는 양자 후 보안에서 강인할 것으로 예상</a:t>
                </a:r>
                <a:endParaRPr lang="en-US" altLang="ko-KR" b="1">
                  <a:solidFill>
                    <a:srgbClr val="2E75B6"/>
                  </a:solidFill>
                </a:endParaRP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ABFB5DAC-49EF-4D50-B6A2-2F6A41C54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65100" y="1152525"/>
                <a:ext cx="11842749" cy="5603875"/>
              </a:xfrm>
              <a:blipFill>
                <a:blip r:embed="rId2"/>
                <a:stretch>
                  <a:fillRect l="-926" t="-1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619C043-3C8B-4808-B8FD-82C3D2A6B54F}"/>
              </a:ext>
            </a:extLst>
          </p:cNvPr>
          <p:cNvSpPr/>
          <p:nvPr/>
        </p:nvSpPr>
        <p:spPr>
          <a:xfrm>
            <a:off x="89210" y="642310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2E75B6"/>
                </a:solidFill>
                <a:latin typeface="Arial" panose="020B0604020202020204" pitchFamily="34" charset="0"/>
              </a:rPr>
              <a:t>자료 출처</a:t>
            </a:r>
            <a:r>
              <a:rPr lang="en-US" altLang="ko-KR" b="1">
                <a:solidFill>
                  <a:srgbClr val="2E75B6"/>
                </a:solidFill>
                <a:latin typeface="Arial" panose="020B0604020202020204" pitchFamily="34" charset="0"/>
              </a:rPr>
              <a:t>: </a:t>
            </a:r>
            <a:r>
              <a:rPr lang="ko-Kore-KR" altLang="en-US" b="1">
                <a:solidFill>
                  <a:srgbClr val="2E75B6"/>
                </a:solidFill>
                <a:latin typeface="Arial" panose="020B0604020202020204" pitchFamily="34" charset="0"/>
              </a:rPr>
              <a:t>Implementing grover oracles for quantum key search on AES and lowmc</a:t>
            </a:r>
          </a:p>
        </p:txBody>
      </p:sp>
    </p:spTree>
    <p:extLst>
      <p:ext uri="{BB962C8B-B14F-4D97-AF65-F5344CB8AC3E}">
        <p14:creationId xmlns:p14="http://schemas.microsoft.com/office/powerpoint/2010/main" val="1193303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8D47F-7556-483D-B2E6-7F5ED1BD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</a:t>
            </a:r>
            <a:r>
              <a:rPr lang="ko-KR" altLang="en-US"/>
              <a:t>와 </a:t>
            </a:r>
            <a:r>
              <a:rPr lang="en-US" altLang="ko-KR"/>
              <a:t>AES </a:t>
            </a:r>
            <a:r>
              <a:rPr lang="ko-KR" altLang="en-US"/>
              <a:t>구현 결과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67B9ED-9573-412C-A48D-C3FFDEAFC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/>
              <a:t>DES</a:t>
            </a:r>
            <a:r>
              <a:rPr lang="ko-KR" altLang="en-US" b="1"/>
              <a:t>에 대한 양자 회로 구현을 추가적으로 수행</a:t>
            </a:r>
            <a:endParaRPr lang="en-US" altLang="ko-KR" b="1"/>
          </a:p>
          <a:p>
            <a:pPr lvl="1"/>
            <a:r>
              <a:rPr lang="en-US" altLang="ko-KR"/>
              <a:t>Bitsliced DES</a:t>
            </a:r>
            <a:r>
              <a:rPr lang="ko-KR" altLang="en-US"/>
              <a:t>의 </a:t>
            </a:r>
            <a:r>
              <a:rPr lang="en-US" altLang="ko-KR"/>
              <a:t>S-BOX</a:t>
            </a:r>
            <a:r>
              <a:rPr lang="ko-KR" altLang="en-US"/>
              <a:t>를 양자회로 상에서 구현</a:t>
            </a:r>
            <a:endParaRPr lang="en-US" altLang="ko-KR"/>
          </a:p>
          <a:p>
            <a:pPr lvl="2"/>
            <a:r>
              <a:rPr lang="en-US" altLang="ko-KR"/>
              <a:t>S-BOX </a:t>
            </a:r>
            <a:r>
              <a:rPr lang="ko-KR" altLang="en-US"/>
              <a:t>구현이 비효율적이며 많은 자원이 사용됨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DES</a:t>
            </a:r>
            <a:r>
              <a:rPr lang="ko-KR" altLang="en-US"/>
              <a:t>에 대한 </a:t>
            </a:r>
            <a:r>
              <a:rPr lang="en-US" altLang="ko-KR"/>
              <a:t>Grover </a:t>
            </a:r>
            <a:r>
              <a:rPr lang="ko-KR" altLang="en-US"/>
              <a:t>알고리즘 자원 추정 결과 시뮬레이션 불가능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A77325-79B7-4582-AF6D-4A3EA9344A06}"/>
              </a:ext>
            </a:extLst>
          </p:cNvPr>
          <p:cNvSpPr/>
          <p:nvPr/>
        </p:nvSpPr>
        <p:spPr>
          <a:xfrm>
            <a:off x="89210" y="642310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2E75B6"/>
                </a:solidFill>
                <a:latin typeface="Arial" panose="020B0604020202020204" pitchFamily="34" charset="0"/>
              </a:rPr>
              <a:t>자료 출처</a:t>
            </a:r>
            <a:r>
              <a:rPr lang="en-US" altLang="ko-KR" b="1">
                <a:solidFill>
                  <a:srgbClr val="2E75B6"/>
                </a:solidFill>
                <a:latin typeface="Arial" panose="020B0604020202020204" pitchFamily="34" charset="0"/>
              </a:rPr>
              <a:t>: Reducing the Gate Count of Bitslice DES</a:t>
            </a:r>
            <a:endParaRPr lang="ko-Kore-KR" altLang="en-US" b="1">
              <a:solidFill>
                <a:srgbClr val="2E75B6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A1108A-67B0-4428-B15A-7143238EC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69702"/>
              </p:ext>
            </p:extLst>
          </p:nvPr>
        </p:nvGraphicFramePr>
        <p:xfrm>
          <a:off x="573592" y="2532642"/>
          <a:ext cx="11057130" cy="120334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42855">
                  <a:extLst>
                    <a:ext uri="{9D8B030D-6E8A-4147-A177-3AD203B41FA5}">
                      <a16:colId xmlns:a16="http://schemas.microsoft.com/office/drawing/2014/main" val="4229366842"/>
                    </a:ext>
                  </a:extLst>
                </a:gridCol>
                <a:gridCol w="1842855">
                  <a:extLst>
                    <a:ext uri="{9D8B030D-6E8A-4147-A177-3AD203B41FA5}">
                      <a16:colId xmlns:a16="http://schemas.microsoft.com/office/drawing/2014/main" val="3273701608"/>
                    </a:ext>
                  </a:extLst>
                </a:gridCol>
                <a:gridCol w="1842855">
                  <a:extLst>
                    <a:ext uri="{9D8B030D-6E8A-4147-A177-3AD203B41FA5}">
                      <a16:colId xmlns:a16="http://schemas.microsoft.com/office/drawing/2014/main" val="1668081378"/>
                    </a:ext>
                  </a:extLst>
                </a:gridCol>
                <a:gridCol w="1842855">
                  <a:extLst>
                    <a:ext uri="{9D8B030D-6E8A-4147-A177-3AD203B41FA5}">
                      <a16:colId xmlns:a16="http://schemas.microsoft.com/office/drawing/2014/main" val="359149763"/>
                    </a:ext>
                  </a:extLst>
                </a:gridCol>
                <a:gridCol w="1842855">
                  <a:extLst>
                    <a:ext uri="{9D8B030D-6E8A-4147-A177-3AD203B41FA5}">
                      <a16:colId xmlns:a16="http://schemas.microsoft.com/office/drawing/2014/main" val="787524707"/>
                    </a:ext>
                  </a:extLst>
                </a:gridCol>
                <a:gridCol w="1842855">
                  <a:extLst>
                    <a:ext uri="{9D8B030D-6E8A-4147-A177-3AD203B41FA5}">
                      <a16:colId xmlns:a16="http://schemas.microsoft.com/office/drawing/2014/main" val="3272104993"/>
                    </a:ext>
                  </a:extLst>
                </a:gridCol>
              </a:tblGrid>
              <a:tr h="401115">
                <a:tc>
                  <a:txBody>
                    <a:bodyPr/>
                    <a:lstStyle/>
                    <a:p>
                      <a:pPr algn="ctr"/>
                      <a:r>
                        <a:rPr lang="ko-KR" altLang="en-US" i="0"/>
                        <a:t>목적 알고리즘</a:t>
                      </a:r>
                      <a:endParaRPr lang="ko-Kore-KR" alt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Qubits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Toffoli gates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CNOT gates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X gates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Depth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350742"/>
                  </a:ext>
                </a:extLst>
              </a:tr>
              <a:tr h="4011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DES-56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6,648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3,536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8,032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7,552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3,205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605024"/>
                  </a:ext>
                </a:extLst>
              </a:tr>
              <a:tr h="4011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AES-128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984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20,480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21,448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176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12,636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0856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928A2D58-B5B0-41CC-A925-CC3374828D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333802"/>
                  </p:ext>
                </p:extLst>
              </p:nvPr>
            </p:nvGraphicFramePr>
            <p:xfrm>
              <a:off x="573592" y="4707130"/>
              <a:ext cx="11157521" cy="80223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764282">
                      <a:extLst>
                        <a:ext uri="{9D8B030D-6E8A-4147-A177-3AD203B41FA5}">
                          <a16:colId xmlns:a16="http://schemas.microsoft.com/office/drawing/2014/main" val="4229366842"/>
                        </a:ext>
                      </a:extLst>
                    </a:gridCol>
                    <a:gridCol w="2864675">
                      <a:extLst>
                        <a:ext uri="{9D8B030D-6E8A-4147-A177-3AD203B41FA5}">
                          <a16:colId xmlns:a16="http://schemas.microsoft.com/office/drawing/2014/main" val="3273701608"/>
                        </a:ext>
                      </a:extLst>
                    </a:gridCol>
                    <a:gridCol w="2764282">
                      <a:extLst>
                        <a:ext uri="{9D8B030D-6E8A-4147-A177-3AD203B41FA5}">
                          <a16:colId xmlns:a16="http://schemas.microsoft.com/office/drawing/2014/main" val="1668081378"/>
                        </a:ext>
                      </a:extLst>
                    </a:gridCol>
                    <a:gridCol w="2764282">
                      <a:extLst>
                        <a:ext uri="{9D8B030D-6E8A-4147-A177-3AD203B41FA5}">
                          <a16:colId xmlns:a16="http://schemas.microsoft.com/office/drawing/2014/main" val="359149763"/>
                        </a:ext>
                      </a:extLst>
                    </a:gridCol>
                  </a:tblGrid>
                  <a:tr h="401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i="0"/>
                            <a:t>목적 알고리즘</a:t>
                          </a:r>
                          <a:endParaRPr lang="ko-Kore-KR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/>
                            <a:t>Total gates (Clifford + T)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/>
                            <a:t>Depth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/>
                            <a:t>Total gates X Depth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8350742"/>
                      </a:ext>
                    </a:extLst>
                  </a:tr>
                  <a:tr h="401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/>
                            <a:t>DES-56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1.645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1.229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1.011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76050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928A2D58-B5B0-41CC-A925-CC3374828D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333802"/>
                  </p:ext>
                </p:extLst>
              </p:nvPr>
            </p:nvGraphicFramePr>
            <p:xfrm>
              <a:off x="573592" y="4707130"/>
              <a:ext cx="11157521" cy="80223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764282">
                      <a:extLst>
                        <a:ext uri="{9D8B030D-6E8A-4147-A177-3AD203B41FA5}">
                          <a16:colId xmlns:a16="http://schemas.microsoft.com/office/drawing/2014/main" val="4229366842"/>
                        </a:ext>
                      </a:extLst>
                    </a:gridCol>
                    <a:gridCol w="2864675">
                      <a:extLst>
                        <a:ext uri="{9D8B030D-6E8A-4147-A177-3AD203B41FA5}">
                          <a16:colId xmlns:a16="http://schemas.microsoft.com/office/drawing/2014/main" val="3273701608"/>
                        </a:ext>
                      </a:extLst>
                    </a:gridCol>
                    <a:gridCol w="2764282">
                      <a:extLst>
                        <a:ext uri="{9D8B030D-6E8A-4147-A177-3AD203B41FA5}">
                          <a16:colId xmlns:a16="http://schemas.microsoft.com/office/drawing/2014/main" val="1668081378"/>
                        </a:ext>
                      </a:extLst>
                    </a:gridCol>
                    <a:gridCol w="2764282">
                      <a:extLst>
                        <a:ext uri="{9D8B030D-6E8A-4147-A177-3AD203B41FA5}">
                          <a16:colId xmlns:a16="http://schemas.microsoft.com/office/drawing/2014/main" val="359149763"/>
                        </a:ext>
                      </a:extLst>
                    </a:gridCol>
                  </a:tblGrid>
                  <a:tr h="401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i="0"/>
                            <a:t>목적 알고리즘</a:t>
                          </a:r>
                          <a:endParaRPr lang="ko-Kore-KR" alt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/>
                            <a:t>Total gates (Clifford + T)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/>
                            <a:t>Depth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/>
                            <a:t>Total gates X Depth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8350742"/>
                      </a:ext>
                    </a:extLst>
                  </a:tr>
                  <a:tr h="4011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/>
                            <a:t>DES-56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6596" t="-103030" r="-193191" b="-1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974" t="-103030" r="-100442" b="-1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3304" t="-103030" r="-220" b="-196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6050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1AE25F-A973-4C32-95B2-600A1FB3143C}"/>
              </a:ext>
            </a:extLst>
          </p:cNvPr>
          <p:cNvSpPr txBox="1"/>
          <p:nvPr/>
        </p:nvSpPr>
        <p:spPr>
          <a:xfrm>
            <a:off x="573592" y="5474642"/>
            <a:ext cx="1115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en-US" sz="1600" b="1"/>
              <a:t>clifford</a:t>
            </a:r>
            <a:r>
              <a:rPr kumimoji="1" lang="ko-KR" altLang="en-US" sz="1600" b="1"/>
              <a:t> </a:t>
            </a:r>
            <a:r>
              <a:rPr kumimoji="1" lang="en-US" altLang="ko-KR" sz="1600" b="1"/>
              <a:t>+</a:t>
            </a:r>
            <a:r>
              <a:rPr kumimoji="1" lang="ko-KR" altLang="en-US" sz="1600" b="1"/>
              <a:t> </a:t>
            </a:r>
            <a:r>
              <a:rPr kumimoji="1" lang="en-US" altLang="ko-KR" sz="1600" b="1"/>
              <a:t>T</a:t>
            </a:r>
            <a:r>
              <a:rPr kumimoji="1" lang="ko-KR" altLang="en-US" sz="1600" b="1"/>
              <a:t> 레벨로 분해하여 추정</a:t>
            </a:r>
            <a:endParaRPr kumimoji="1" lang="ko-Kore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4692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2961D-0559-42AD-9E6F-56DC28D2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과제의 목표 및 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38FEAE-2E4F-485F-B2C0-BDA449423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/>
              <a:t>최종 목표</a:t>
            </a:r>
            <a:endParaRPr lang="en-US" altLang="ko-KR" b="1"/>
          </a:p>
          <a:p>
            <a:pPr lvl="1"/>
            <a:r>
              <a:rPr lang="ko-KR" altLang="en-US" b="1">
                <a:solidFill>
                  <a:srgbClr val="2E75B6"/>
                </a:solidFill>
              </a:rPr>
              <a:t>양자컴퓨터</a:t>
            </a:r>
            <a:r>
              <a:rPr lang="ko-KR" altLang="en-US"/>
              <a:t> 상에서 </a:t>
            </a:r>
            <a:r>
              <a:rPr lang="ko-KR" altLang="en-US" b="1">
                <a:solidFill>
                  <a:srgbClr val="2E75B6"/>
                </a:solidFill>
              </a:rPr>
              <a:t>양자알고리즘</a:t>
            </a:r>
            <a:r>
              <a:rPr lang="ko-KR" altLang="en-US"/>
              <a:t>을 통해 </a:t>
            </a:r>
            <a:r>
              <a:rPr lang="ko-KR" altLang="en-US" b="1">
                <a:solidFill>
                  <a:srgbClr val="2E75B6"/>
                </a:solidFill>
              </a:rPr>
              <a:t>암호 분석</a:t>
            </a:r>
            <a:endParaRPr lang="en-US" altLang="ko-KR" b="1">
              <a:solidFill>
                <a:srgbClr val="2E75B6"/>
              </a:solidFill>
            </a:endParaRPr>
          </a:p>
          <a:p>
            <a:pPr lvl="1"/>
            <a:endParaRPr lang="en-US" altLang="ko-KR"/>
          </a:p>
          <a:p>
            <a:r>
              <a:rPr lang="ko-KR" altLang="en-US" b="1"/>
              <a:t>세부 목표</a:t>
            </a:r>
            <a:endParaRPr lang="en-US" altLang="ko-KR" b="1"/>
          </a:p>
          <a:p>
            <a:pPr lvl="1"/>
            <a:r>
              <a:rPr lang="ko-KR" altLang="en-US" b="1"/>
              <a:t>양자컴퓨터</a:t>
            </a:r>
            <a:r>
              <a:rPr lang="ko-KR" altLang="en-US"/>
              <a:t>와 </a:t>
            </a:r>
            <a:r>
              <a:rPr lang="ko-KR" altLang="en-US" b="1">
                <a:solidFill>
                  <a:srgbClr val="2E75B6"/>
                </a:solidFill>
              </a:rPr>
              <a:t>양자알고리즘의 특징을 분석</a:t>
            </a:r>
            <a:r>
              <a:rPr lang="ko-KR" altLang="en-US"/>
              <a:t>하고 이를 이용한 </a:t>
            </a:r>
            <a:r>
              <a:rPr lang="ko-KR" altLang="en-US" b="1"/>
              <a:t>연구 결과</a:t>
            </a:r>
            <a:r>
              <a:rPr lang="ko-KR" altLang="en-US"/>
              <a:t> 파악</a:t>
            </a:r>
            <a:endParaRPr lang="en-US" altLang="ko-KR"/>
          </a:p>
          <a:p>
            <a:pPr lvl="1"/>
            <a:r>
              <a:rPr lang="ko-KR" altLang="en-US" b="1">
                <a:solidFill>
                  <a:srgbClr val="2E75B6"/>
                </a:solidFill>
              </a:rPr>
              <a:t>양자컴퓨터 개발 플랫폼 성능 비교 분석</a:t>
            </a:r>
            <a:r>
              <a:rPr lang="ko-KR" altLang="en-US"/>
              <a:t> 및 </a:t>
            </a:r>
            <a:r>
              <a:rPr lang="ko-KR" altLang="en-US" b="1"/>
              <a:t>암호 취약점 분석</a:t>
            </a:r>
            <a:endParaRPr lang="en-US" altLang="ko-KR" b="1"/>
          </a:p>
          <a:p>
            <a:pPr lvl="1"/>
            <a:r>
              <a:rPr lang="ko-KR" altLang="en-US" b="1">
                <a:solidFill>
                  <a:srgbClr val="2E75B6"/>
                </a:solidFill>
              </a:rPr>
              <a:t>양자알고리즘을 통한 암호 논리 분석</a:t>
            </a:r>
            <a:r>
              <a:rPr lang="ko-KR" altLang="en-US"/>
              <a:t>을 </a:t>
            </a:r>
            <a:r>
              <a:rPr lang="ko-KR" altLang="en-US" b="1"/>
              <a:t>양자컴퓨터 상에서 수행 방법론</a:t>
            </a:r>
            <a:r>
              <a:rPr lang="ko-KR" altLang="en-US"/>
              <a:t> 제시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E22014-5A90-4812-8636-E1CFD0269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02784"/>
              </p:ext>
            </p:extLst>
          </p:nvPr>
        </p:nvGraphicFramePr>
        <p:xfrm>
          <a:off x="411920" y="4795698"/>
          <a:ext cx="1136816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971">
                  <a:extLst>
                    <a:ext uri="{9D8B030D-6E8A-4147-A177-3AD203B41FA5}">
                      <a16:colId xmlns:a16="http://schemas.microsoft.com/office/drawing/2014/main" val="917691825"/>
                    </a:ext>
                  </a:extLst>
                </a:gridCol>
                <a:gridCol w="4036475">
                  <a:extLst>
                    <a:ext uri="{9D8B030D-6E8A-4147-A177-3AD203B41FA5}">
                      <a16:colId xmlns:a16="http://schemas.microsoft.com/office/drawing/2014/main" val="2566181675"/>
                    </a:ext>
                  </a:extLst>
                </a:gridCol>
                <a:gridCol w="4822714">
                  <a:extLst>
                    <a:ext uri="{9D8B030D-6E8A-4147-A177-3AD203B41FA5}">
                      <a16:colId xmlns:a16="http://schemas.microsoft.com/office/drawing/2014/main" val="502091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양자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암호 알고리즘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90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Grover's algorithm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IBM </a:t>
                      </a:r>
                      <a:r>
                        <a:rPr lang="en-US" altLang="ko-KR" dirty="0" err="1"/>
                        <a:t>ProjectQ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IBM Quantum Experience </a:t>
                      </a:r>
                      <a:r>
                        <a:rPr lang="en-US" altLang="ko-KR" dirty="0" err="1"/>
                        <a:t>Qiskit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Microsoft Q#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/>
                        <a:t>고전암호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(Caesar,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Vigenère</a:t>
                      </a:r>
                      <a:r>
                        <a:rPr lang="en-US" altLang="ko-KR" dirty="0"/>
                        <a:t>),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S-DES (DES), S-AES (AES),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S-SIMON (SIMON), S-SPECK (SPECK)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3932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7B8A267-023C-430C-8594-5A74C74D2C60}"/>
              </a:ext>
            </a:extLst>
          </p:cNvPr>
          <p:cNvSpPr/>
          <p:nvPr/>
        </p:nvSpPr>
        <p:spPr>
          <a:xfrm>
            <a:off x="1" y="4197711"/>
            <a:ext cx="12191998" cy="4831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현존하는 </a:t>
            </a:r>
            <a:r>
              <a:rPr lang="ko-KR" altLang="en-US" sz="2800" b="1" dirty="0">
                <a:solidFill>
                  <a:schemeClr val="bg1"/>
                </a:solidFill>
              </a:rPr>
              <a:t>양자 컴퓨터 플랫폼</a:t>
            </a:r>
            <a:r>
              <a:rPr lang="ko-KR" altLang="en-US" sz="2800" dirty="0">
                <a:solidFill>
                  <a:schemeClr val="bg1"/>
                </a:solidFill>
              </a:rPr>
              <a:t>을 통한 </a:t>
            </a:r>
            <a:r>
              <a:rPr lang="ko-KR" altLang="en-US" sz="2800" b="1" dirty="0">
                <a:solidFill>
                  <a:schemeClr val="bg1"/>
                </a:solidFill>
              </a:rPr>
              <a:t>실질적인 암호 공격 가능성 </a:t>
            </a:r>
            <a:r>
              <a:rPr lang="ko-KR" altLang="en-US" sz="2800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709C30-2A5A-409A-8471-33CE393BE4E5}"/>
              </a:ext>
            </a:extLst>
          </p:cNvPr>
          <p:cNvSpPr/>
          <p:nvPr/>
        </p:nvSpPr>
        <p:spPr>
          <a:xfrm>
            <a:off x="1" y="6222742"/>
            <a:ext cx="12191998" cy="4831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>
                <a:solidFill>
                  <a:schemeClr val="bg1"/>
                </a:solidFill>
              </a:rPr>
              <a:t>1</a:t>
            </a:r>
            <a:r>
              <a:rPr lang="ko-KR" altLang="en-US" sz="2200">
                <a:solidFill>
                  <a:schemeClr val="bg1"/>
                </a:solidFill>
              </a:rPr>
              <a:t>차 발표 </a:t>
            </a:r>
            <a:r>
              <a:rPr lang="en-US" altLang="ko-KR" sz="2200">
                <a:solidFill>
                  <a:schemeClr val="bg1"/>
                </a:solidFill>
              </a:rPr>
              <a:t>(</a:t>
            </a:r>
            <a:r>
              <a:rPr lang="ko-KR" altLang="en-US" sz="2200">
                <a:solidFill>
                  <a:schemeClr val="bg1"/>
                </a:solidFill>
              </a:rPr>
              <a:t>양자 컴퓨터 개요 및 고전암호 해킹</a:t>
            </a:r>
            <a:r>
              <a:rPr lang="en-US" altLang="ko-KR" sz="2200">
                <a:solidFill>
                  <a:schemeClr val="bg1"/>
                </a:solidFill>
              </a:rPr>
              <a:t>) </a:t>
            </a:r>
            <a:r>
              <a:rPr lang="en-US" altLang="ko-KR" sz="22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200" b="1">
                <a:solidFill>
                  <a:srgbClr val="FFC000"/>
                </a:solidFill>
                <a:sym typeface="Wingdings" panose="05000000000000000000" pitchFamily="2" charset="2"/>
              </a:rPr>
              <a:t>2</a:t>
            </a:r>
            <a:r>
              <a:rPr lang="ko-KR" altLang="en-US" sz="2200" b="1">
                <a:solidFill>
                  <a:srgbClr val="FFC000"/>
                </a:solidFill>
                <a:sym typeface="Wingdings" panose="05000000000000000000" pitchFamily="2" charset="2"/>
              </a:rPr>
              <a:t>차 발표 </a:t>
            </a:r>
            <a:r>
              <a:rPr lang="en-US" altLang="ko-KR" sz="2200" b="1">
                <a:solidFill>
                  <a:srgbClr val="FFC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2200" b="1">
                <a:solidFill>
                  <a:srgbClr val="FFC000"/>
                </a:solidFill>
                <a:sym typeface="Wingdings" panose="05000000000000000000" pitchFamily="2" charset="2"/>
              </a:rPr>
              <a:t>현대암호 해킹 및 플랫폼 성능 평가</a:t>
            </a:r>
            <a:r>
              <a:rPr lang="en-US" altLang="ko-KR" sz="2200" b="1">
                <a:solidFill>
                  <a:srgbClr val="FFC000"/>
                </a:solidFill>
                <a:sym typeface="Wingdings" panose="05000000000000000000" pitchFamily="2" charset="2"/>
              </a:rPr>
              <a:t>)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31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1FDE0-D06C-4169-AEE7-7E8FCB57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공개키 암호의 위기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734E47-5470-4C11-AA07-734E465BD7E0}"/>
              </a:ext>
            </a:extLst>
          </p:cNvPr>
          <p:cNvGrpSpPr/>
          <p:nvPr/>
        </p:nvGrpSpPr>
        <p:grpSpPr>
          <a:xfrm>
            <a:off x="708192" y="1730394"/>
            <a:ext cx="10547516" cy="4135148"/>
            <a:chOff x="908339" y="2180646"/>
            <a:chExt cx="9604445" cy="376541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8F23FC0-7111-4184-8225-D6E67AB9B530}"/>
                </a:ext>
              </a:extLst>
            </p:cNvPr>
            <p:cNvGrpSpPr/>
            <p:nvPr/>
          </p:nvGrpSpPr>
          <p:grpSpPr>
            <a:xfrm>
              <a:off x="6925027" y="2180646"/>
              <a:ext cx="3587757" cy="3765417"/>
              <a:chOff x="12527778" y="2464845"/>
              <a:chExt cx="2650198" cy="2611129"/>
            </a:xfrm>
          </p:grpSpPr>
          <p:pic>
            <p:nvPicPr>
              <p:cNvPr id="11" name="Picture 2" descr="기초 암호학(4) - ECC(타원곡선 암호화 알고리즘)">
                <a:extLst>
                  <a:ext uri="{FF2B5EF4-FFF2-40B4-BE49-F238E27FC236}">
                    <a16:creationId xmlns:a16="http://schemas.microsoft.com/office/drawing/2014/main" id="{8A701020-53E3-4B4E-954C-EE81DEAF74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73216" y="2464845"/>
                <a:ext cx="2604760" cy="2611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0F43499-2BC8-4A3C-8B6C-7C9F75E57128}"/>
                      </a:ext>
                    </a:extLst>
                  </p:cNvPr>
                  <p:cNvSpPr txBox="1"/>
                  <p:nvPr/>
                </p:nvSpPr>
                <p:spPr>
                  <a:xfrm>
                    <a:off x="12527778" y="3401077"/>
                    <a:ext cx="2650197" cy="61922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800" dirty="0"/>
                      <a:t>DLP: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r>
                          <a:rPr lang="ko-K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oMath>
                    </a14:m>
                    <a:endParaRPr lang="en-US" altLang="ko-KR" sz="2800" b="0" dirty="0"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n-US" altLang="ko-KR" sz="2800" dirty="0"/>
                      <a:t>ECDLP: </a:t>
                    </a:r>
                    <a14:m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𝑎𝑃</m:t>
                        </m:r>
                      </m:oMath>
                    </a14:m>
                    <a:endParaRPr lang="ko-KR" altLang="en-US" sz="28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0F43499-2BC8-4A3C-8B6C-7C9F75E571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27778" y="3401077"/>
                    <a:ext cx="2650197" cy="61922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180" b="-93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99A4544-2B68-424C-BC97-CECDB99C8E32}"/>
                </a:ext>
              </a:extLst>
            </p:cNvPr>
            <p:cNvGrpSpPr/>
            <p:nvPr/>
          </p:nvGrpSpPr>
          <p:grpSpPr>
            <a:xfrm>
              <a:off x="908339" y="2831496"/>
              <a:ext cx="5180140" cy="2849079"/>
              <a:chOff x="7209517" y="2137546"/>
              <a:chExt cx="3792155" cy="2085686"/>
            </a:xfrm>
          </p:grpSpPr>
          <p:pic>
            <p:nvPicPr>
              <p:cNvPr id="9" name="Picture 10" descr="RSA Security - Wikipedia">
                <a:extLst>
                  <a:ext uri="{FF2B5EF4-FFF2-40B4-BE49-F238E27FC236}">
                    <a16:creationId xmlns:a16="http://schemas.microsoft.com/office/drawing/2014/main" id="{0C11C381-27FE-44F9-9057-5F023BCB69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1553" y="2717133"/>
                <a:ext cx="2567700" cy="926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http://upload.wikimedia.org/wikipedia/commons/thumb/b/bf/PrimeDecompositionExample.svg/640px-PrimeDecompositionExample.svg.png">
                <a:extLst>
                  <a:ext uri="{FF2B5EF4-FFF2-40B4-BE49-F238E27FC236}">
                    <a16:creationId xmlns:a16="http://schemas.microsoft.com/office/drawing/2014/main" id="{E1E93221-92C0-4DCA-A5E1-A8FD40A3A8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9517" y="2137546"/>
                <a:ext cx="3792155" cy="2085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8510C-A2D6-44CE-BCF7-2FAA76BE7055}"/>
              </a:ext>
            </a:extLst>
          </p:cNvPr>
          <p:cNvSpPr/>
          <p:nvPr/>
        </p:nvSpPr>
        <p:spPr>
          <a:xfrm rot="20764442">
            <a:off x="1570961" y="3211132"/>
            <a:ext cx="9247332" cy="770273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Shor’s Algorithm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806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E29B5-EA9A-4401-9308-574281FD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공개키 암호의 위기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462B3-B959-43B1-9924-A8571889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603875"/>
          </a:xfrm>
        </p:spPr>
        <p:txBody>
          <a:bodyPr/>
          <a:lstStyle/>
          <a:p>
            <a:r>
              <a:rPr lang="ko-KR" altLang="en-US" b="1"/>
              <a:t>현대 암호시스템의 상황</a:t>
            </a:r>
            <a:endParaRPr lang="en-US" altLang="ko-KR" b="1"/>
          </a:p>
          <a:p>
            <a:pPr lvl="1"/>
            <a:r>
              <a:rPr lang="en-US" altLang="ko-KR"/>
              <a:t>Shor </a:t>
            </a:r>
            <a:r>
              <a:rPr lang="ko-KR" altLang="en-US"/>
              <a:t>알고리즘은 공개키 암호의 안전성이 기반한 난제들을 다항시간 내에 해결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1B8D180-AF3B-462C-9F61-C0B78DA09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857573"/>
              </p:ext>
            </p:extLst>
          </p:nvPr>
        </p:nvGraphicFramePr>
        <p:xfrm>
          <a:off x="522792" y="2606210"/>
          <a:ext cx="11157521" cy="280780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4282">
                  <a:extLst>
                    <a:ext uri="{9D8B030D-6E8A-4147-A177-3AD203B41FA5}">
                      <a16:colId xmlns:a16="http://schemas.microsoft.com/office/drawing/2014/main" val="4229366842"/>
                    </a:ext>
                  </a:extLst>
                </a:gridCol>
                <a:gridCol w="2864675">
                  <a:extLst>
                    <a:ext uri="{9D8B030D-6E8A-4147-A177-3AD203B41FA5}">
                      <a16:colId xmlns:a16="http://schemas.microsoft.com/office/drawing/2014/main" val="3273701608"/>
                    </a:ext>
                  </a:extLst>
                </a:gridCol>
                <a:gridCol w="2764282">
                  <a:extLst>
                    <a:ext uri="{9D8B030D-6E8A-4147-A177-3AD203B41FA5}">
                      <a16:colId xmlns:a16="http://schemas.microsoft.com/office/drawing/2014/main" val="1668081378"/>
                    </a:ext>
                  </a:extLst>
                </a:gridCol>
                <a:gridCol w="2764282">
                  <a:extLst>
                    <a:ext uri="{9D8B030D-6E8A-4147-A177-3AD203B41FA5}">
                      <a16:colId xmlns:a16="http://schemas.microsoft.com/office/drawing/2014/main" val="359149763"/>
                    </a:ext>
                  </a:extLst>
                </a:gridCol>
              </a:tblGrid>
              <a:tr h="401115">
                <a:tc>
                  <a:txBody>
                    <a:bodyPr/>
                    <a:lstStyle/>
                    <a:p>
                      <a:pPr algn="ctr"/>
                      <a:r>
                        <a:rPr lang="ko-KR" altLang="en-US" i="0"/>
                        <a:t>대분류</a:t>
                      </a:r>
                      <a:endParaRPr lang="ko-Kore-KR" alt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소분류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목적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양자컴퓨터의 영향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350742"/>
                  </a:ext>
                </a:extLst>
              </a:tr>
              <a:tr h="40111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대칭키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AES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암호화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키 길이 증가 필요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605024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SHA-2, SHA-3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해싱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출력 길이 증가 필요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631767"/>
                  </a:ext>
                </a:extLst>
              </a:tr>
              <a:tr h="401115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공개키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RSA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서명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키교환</a:t>
                      </a:r>
                      <a:endParaRPr lang="ko-Kore-KR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더 이상 안전하지 않음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617339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ECDSA, ECDH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서명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키교환</a:t>
                      </a:r>
                      <a:endParaRPr lang="ko-Kore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3665270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DSA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서명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키교환</a:t>
                      </a:r>
                      <a:endParaRPr lang="ko-Kore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744302"/>
                  </a:ext>
                </a:extLst>
              </a:tr>
              <a:tr h="401115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/>
                        <a:t>Diffie Hellman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키교환</a:t>
                      </a:r>
                      <a:endParaRPr lang="ko-Kore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16958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8DB2A9D-085C-45FB-8672-09091D9E27D1}"/>
              </a:ext>
            </a:extLst>
          </p:cNvPr>
          <p:cNvSpPr/>
          <p:nvPr/>
        </p:nvSpPr>
        <p:spPr>
          <a:xfrm>
            <a:off x="8918313" y="3840429"/>
            <a:ext cx="2762000" cy="157358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44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300FD-5B09-4AEF-B3B2-69F4E0AD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Shor </a:t>
            </a:r>
            <a:r>
              <a:rPr lang="ko-KR" altLang="en-US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3B49D6A-2BFD-4E5C-A2C0-25F5FEEA2F3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63550" y="1152525"/>
                <a:ext cx="11368160" cy="5603875"/>
              </a:xfrm>
            </p:spPr>
            <p:txBody>
              <a:bodyPr/>
              <a:lstStyle/>
              <a:p>
                <a:r>
                  <a:rPr lang="en-US" altLang="ko-KR" b="1"/>
                  <a:t>1994</a:t>
                </a:r>
                <a:r>
                  <a:rPr lang="ko-KR" altLang="en-US" b="1"/>
                  <a:t>년 수학자 </a:t>
                </a:r>
                <a:r>
                  <a:rPr lang="en-US" altLang="ko-KR" b="1"/>
                  <a:t>Shor</a:t>
                </a:r>
                <a:r>
                  <a:rPr lang="ko-KR" altLang="en-US" b="1"/>
                  <a:t>는 난제 해결을 위한 양자 알고리즘 제안</a:t>
                </a:r>
                <a:endParaRPr lang="en-US" altLang="ko-KR" b="1"/>
              </a:p>
              <a:p>
                <a:pPr lvl="1"/>
                <a:r>
                  <a:rPr lang="ko-KR" altLang="en-US"/>
                  <a:t>난제</a:t>
                </a:r>
                <a:r>
                  <a:rPr lang="en-US" altLang="ko-KR"/>
                  <a:t>: </a:t>
                </a:r>
                <a:r>
                  <a:rPr lang="ko-KR" altLang="en-US"/>
                  <a:t>소인수 분해</a:t>
                </a:r>
                <a:r>
                  <a:rPr lang="en-US" altLang="ko-KR"/>
                  <a:t>, </a:t>
                </a:r>
                <a:r>
                  <a:rPr lang="ko-KR" altLang="en-US"/>
                  <a:t>이산대수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1.9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/>
              </a:p>
              <a:p>
                <a:pPr marL="457200" lvl="1" indent="0">
                  <a:buNone/>
                </a:pPr>
                <a:endParaRPr lang="en-US" altLang="ko-KR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3B49D6A-2BFD-4E5C-A2C0-25F5FEEA2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63550" y="1152525"/>
                <a:ext cx="11368160" cy="5603875"/>
              </a:xfrm>
              <a:blipFill>
                <a:blip r:embed="rId2"/>
                <a:stretch>
                  <a:fillRect l="-965" t="-1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4BFEF2E-B8F7-45FD-8CD4-D02AA67FC0F1}"/>
              </a:ext>
            </a:extLst>
          </p:cNvPr>
          <p:cNvSpPr txBox="1"/>
          <p:nvPr/>
        </p:nvSpPr>
        <p:spPr>
          <a:xfrm>
            <a:off x="2908765" y="3376612"/>
            <a:ext cx="689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</a:rPr>
              <a:t>지수 차원 복잡도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 b="1">
                <a:solidFill>
                  <a:srgbClr val="2E75B6"/>
                </a:solidFill>
                <a:sym typeface="Wingdings" panose="05000000000000000000" pitchFamily="2" charset="2"/>
              </a:rPr>
              <a:t>(Shor </a:t>
            </a:r>
            <a:r>
              <a:rPr lang="ko-KR" altLang="en-US" b="1">
                <a:solidFill>
                  <a:srgbClr val="2E75B6"/>
                </a:solidFill>
                <a:sym typeface="Wingdings" panose="05000000000000000000" pitchFamily="2" charset="2"/>
              </a:rPr>
              <a:t>알고리즘 적용 후</a:t>
            </a:r>
            <a:r>
              <a:rPr lang="en-US" altLang="ko-KR" b="1">
                <a:solidFill>
                  <a:srgbClr val="2E75B6"/>
                </a:solidFill>
                <a:sym typeface="Wingdings" panose="05000000000000000000" pitchFamily="2" charset="2"/>
              </a:rPr>
              <a:t>) </a:t>
            </a:r>
            <a:r>
              <a:rPr lang="ko-KR" altLang="en-US" b="1">
                <a:solidFill>
                  <a:srgbClr val="2E75B6"/>
                </a:solidFill>
                <a:sym typeface="Wingdings" panose="05000000000000000000" pitchFamily="2" charset="2"/>
              </a:rPr>
              <a:t>다항시간내에 해결</a:t>
            </a:r>
            <a:endParaRPr lang="ko-KR" altLang="en-US" b="1">
              <a:solidFill>
                <a:srgbClr val="2E75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236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01B6B-1FBB-4ECC-A551-393EBB13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소인수 분해 문제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C0E25BB-0DD9-4AC2-AD1B-30F5D0A9439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0" y="1152525"/>
                <a:ext cx="11369675" cy="5603875"/>
              </a:xfrm>
            </p:spPr>
            <p:txBody>
              <a:bodyPr/>
              <a:lstStyle/>
              <a:p>
                <a:r>
                  <a:rPr lang="en-US" altLang="ko-KR" b="1"/>
                  <a:t>Problem: </a:t>
                </a:r>
                <a:r>
                  <a:rPr lang="ko-KR" altLang="en-US" b="1"/>
                  <a:t>정수 </a:t>
                </a:r>
                <a:r>
                  <a:rPr lang="en-US" altLang="ko-KR" b="1" i="1"/>
                  <a:t>N</a:t>
                </a:r>
                <a:r>
                  <a:rPr lang="ko-KR" altLang="en-US" b="1"/>
                  <a:t>에 대한 소인수 분해</a:t>
                </a:r>
                <a:endParaRPr lang="en-US" altLang="ko-KR" b="1"/>
              </a:p>
              <a:p>
                <a:pPr lvl="1"/>
                <a:r>
                  <a:rPr lang="en-US" altLang="ko-KR"/>
                  <a:t>Step1:</a:t>
                </a:r>
              </a:p>
              <a:p>
                <a:pPr lvl="2"/>
                <a:r>
                  <a:rPr lang="en-US" altLang="ko-KR"/>
                  <a:t>a &lt; N </a:t>
                </a:r>
                <a:r>
                  <a:rPr lang="ko-KR" altLang="en-US"/>
                  <a:t>인 난수 </a:t>
                </a:r>
                <a:r>
                  <a:rPr lang="en-US" altLang="ko-KR"/>
                  <a:t>a</a:t>
                </a:r>
                <a:r>
                  <a:rPr lang="ko-KR" altLang="en-US"/>
                  <a:t>를 선택</a:t>
                </a:r>
                <a:endParaRPr lang="en-US" altLang="ko-KR"/>
              </a:p>
              <a:p>
                <a:pPr lvl="2"/>
                <a:endParaRPr lang="en-US" altLang="ko-KR"/>
              </a:p>
              <a:p>
                <a:pPr lvl="1"/>
                <a:r>
                  <a:rPr lang="en-US" altLang="ko-KR"/>
                  <a:t>Step2:</a:t>
                </a:r>
              </a:p>
              <a:p>
                <a:pPr lvl="2"/>
                <a:r>
                  <a:rPr lang="en-US" altLang="ko-KR"/>
                  <a:t>gcd(a, N)</a:t>
                </a:r>
                <a:r>
                  <a:rPr lang="ko-KR" altLang="en-US"/>
                  <a:t>을 연산 </a:t>
                </a:r>
                <a:r>
                  <a:rPr lang="en-US" altLang="ko-KR"/>
                  <a:t>(gcd: greatest common divisor)</a:t>
                </a:r>
              </a:p>
              <a:p>
                <a:pPr lvl="2"/>
                <a:endParaRPr lang="en-US" altLang="ko-KR"/>
              </a:p>
              <a:p>
                <a:pPr lvl="1"/>
                <a:r>
                  <a:rPr lang="en-US" altLang="ko-KR"/>
                  <a:t>Step3:</a:t>
                </a:r>
              </a:p>
              <a:p>
                <a:pPr lvl="2"/>
                <a:r>
                  <a:rPr lang="en-US" altLang="ko-KR"/>
                  <a:t>gcd(a,N)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1 </a:t>
                </a:r>
                <a:r>
                  <a:rPr lang="ko-KR" altLang="en-US"/>
                  <a:t>이면 </a:t>
                </a:r>
                <a:r>
                  <a:rPr lang="en-US" altLang="ko-KR"/>
                  <a:t>gcd(a,N)</a:t>
                </a:r>
                <a:r>
                  <a:rPr lang="ko-KR" altLang="en-US"/>
                  <a:t>이 </a:t>
                </a:r>
                <a:r>
                  <a:rPr lang="en-US" altLang="ko-KR"/>
                  <a:t>N</a:t>
                </a:r>
                <a:r>
                  <a:rPr lang="ko-KR" altLang="en-US"/>
                  <a:t>의 인수 </a:t>
                </a:r>
                <a:r>
                  <a:rPr lang="en-US" altLang="ko-KR">
                    <a:sym typeface="Wingdings" panose="05000000000000000000" pitchFamily="2" charset="2"/>
                  </a:rPr>
                  <a:t> </a:t>
                </a:r>
                <a:r>
                  <a:rPr lang="ko-KR" altLang="en-US">
                    <a:sym typeface="Wingdings" panose="05000000000000000000" pitchFamily="2" charset="2"/>
                  </a:rPr>
                  <a:t>소인수 분해 완료</a:t>
                </a:r>
                <a:endParaRPr lang="en-US" altLang="ko-KR">
                  <a:sym typeface="Wingdings" panose="05000000000000000000" pitchFamily="2" charset="2"/>
                </a:endParaRPr>
              </a:p>
              <a:p>
                <a:pPr lvl="2"/>
                <a:endParaRPr lang="en-US" altLang="ko-KR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>
                    <a:sym typeface="Wingdings" panose="05000000000000000000" pitchFamily="2" charset="2"/>
                  </a:rPr>
                  <a:t>Step4:</a:t>
                </a:r>
              </a:p>
              <a:p>
                <a:pPr lvl="2"/>
                <a:r>
                  <a:rPr lang="ko-KR" altLang="en-US">
                    <a:sym typeface="Wingdings" panose="05000000000000000000" pitchFamily="2" charset="2"/>
                  </a:rPr>
                  <a:t>그렇지 않은 경우 주기 찾기 알고리즘 적용</a:t>
                </a:r>
                <a:endParaRPr lang="en-US" altLang="ko-KR">
                  <a:sym typeface="Wingdings" panose="05000000000000000000" pitchFamily="2" charset="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/>
                  <a:t>일 때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를 만족하는 차수 </a:t>
                </a:r>
                <a:r>
                  <a:rPr lang="en-US" altLang="ko-KR" i="1"/>
                  <a:t>r</a:t>
                </a:r>
                <a:r>
                  <a:rPr lang="ko-KR" altLang="en-US"/>
                  <a:t>를 구함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C0E25BB-0DD9-4AC2-AD1B-30F5D0A94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0" y="1152525"/>
                <a:ext cx="11369675" cy="5603875"/>
              </a:xfrm>
              <a:blipFill>
                <a:blip r:embed="rId2"/>
                <a:stretch>
                  <a:fillRect l="-965" t="-1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6">
            <a:extLst>
              <a:ext uri="{FF2B5EF4-FFF2-40B4-BE49-F238E27FC236}">
                <a16:creationId xmlns:a16="http://schemas.microsoft.com/office/drawing/2014/main" id="{937BE46F-4976-4784-9DD4-91600DB4B17D}"/>
              </a:ext>
            </a:extLst>
          </p:cNvPr>
          <p:cNvSpPr/>
          <p:nvPr/>
        </p:nvSpPr>
        <p:spPr>
          <a:xfrm>
            <a:off x="8517108" y="5588424"/>
            <a:ext cx="812800" cy="276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7F244-882E-46FA-BAF1-4087940CA512}"/>
              </a:ext>
            </a:extLst>
          </p:cNvPr>
          <p:cNvSpPr txBox="1"/>
          <p:nvPr/>
        </p:nvSpPr>
        <p:spPr>
          <a:xfrm>
            <a:off x="9185218" y="6271819"/>
            <a:ext cx="304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주기 </a:t>
            </a:r>
            <a:r>
              <a:rPr lang="ko-KR" altLang="en-US" sz="1600"/>
              <a:t>찾기 문제 </a:t>
            </a:r>
            <a:r>
              <a:rPr lang="en-US" altLang="ko-KR" sz="1600"/>
              <a:t>(</a:t>
            </a:r>
            <a:r>
              <a:rPr lang="en-US" altLang="ko-KR" sz="1600" dirty="0"/>
              <a:t>Order Finding)</a:t>
            </a:r>
            <a:endParaRPr lang="ko-KR" altLang="en-US" sz="1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858C95-1514-446F-8453-8B4A2AA09E1E}"/>
              </a:ext>
            </a:extLst>
          </p:cNvPr>
          <p:cNvGrpSpPr/>
          <p:nvPr/>
        </p:nvGrpSpPr>
        <p:grpSpPr>
          <a:xfrm>
            <a:off x="9270373" y="4591359"/>
            <a:ext cx="2957385" cy="1849737"/>
            <a:chOff x="9034209" y="4591359"/>
            <a:chExt cx="2957385" cy="1849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7DCA081-AA2C-4203-A752-79DE971B57D1}"/>
                    </a:ext>
                  </a:extLst>
                </p:cNvPr>
                <p:cNvSpPr txBox="1"/>
                <p:nvPr/>
              </p:nvSpPr>
              <p:spPr>
                <a:xfrm>
                  <a:off x="9034209" y="4591359"/>
                  <a:ext cx="2957385" cy="1849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i="1"/>
                    <a:t>N</a:t>
                  </a:r>
                  <a:r>
                    <a:rPr lang="en-US" altLang="ko-KR" sz="1600"/>
                    <a:t> = 15, </a:t>
                  </a:r>
                  <a:r>
                    <a:rPr lang="en-US" altLang="ko-KR" sz="1600" i="1"/>
                    <a:t>a</a:t>
                  </a:r>
                  <a:r>
                    <a:rPr lang="en-US" altLang="ko-KR" sz="1600"/>
                    <a:t> = 7</a:t>
                  </a:r>
                  <a:endParaRPr lang="ko-KR" altLang="en-US" sz="1600"/>
                </a:p>
                <a:p>
                  <a:endParaRPr lang="en-US" altLang="ko-KR" sz="1600" i="1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600" b="0" dirty="0"/>
                    <a:t>7 mod 15 = 7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600" dirty="0">
                      <a:sym typeface="Wingdings" panose="05000000000000000000" pitchFamily="2" charset="2"/>
                    </a:rPr>
                    <a:t>49 mod 15 = 4</a:t>
                  </a:r>
                  <a:endParaRPr lang="en-US" altLang="ko-KR" sz="1600" dirty="0"/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600" dirty="0"/>
                    <a:t>343 </a:t>
                  </a:r>
                  <a:r>
                    <a:rPr lang="en-US" altLang="ko-KR" sz="1600" dirty="0">
                      <a:sym typeface="Wingdings" panose="05000000000000000000" pitchFamily="2" charset="2"/>
                    </a:rPr>
                    <a:t> mod 15</a:t>
                  </a:r>
                  <a:r>
                    <a:rPr lang="en-US" altLang="ko-KR" sz="1600" dirty="0"/>
                    <a:t> =13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600" dirty="0"/>
                    <a:t>2401 </a:t>
                  </a:r>
                  <a:r>
                    <a:rPr lang="en-US" altLang="ko-KR" sz="1600" dirty="0">
                      <a:sym typeface="Wingdings" panose="05000000000000000000" pitchFamily="2" charset="2"/>
                    </a:rPr>
                    <a:t> mod 15</a:t>
                  </a:r>
                  <a:r>
                    <a:rPr lang="en-US" altLang="ko-KR" sz="1600" dirty="0"/>
                    <a:t> = 1</a:t>
                  </a:r>
                  <a:endParaRPr lang="ko-KR" altLang="en-US" sz="1600" dirty="0"/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600" dirty="0"/>
                    <a:t>16807 </a:t>
                  </a:r>
                  <a:r>
                    <a:rPr lang="en-US" altLang="ko-KR" sz="1600" dirty="0">
                      <a:sym typeface="Wingdings" panose="05000000000000000000" pitchFamily="2" charset="2"/>
                    </a:rPr>
                    <a:t> mod 15</a:t>
                  </a:r>
                  <a:r>
                    <a:rPr lang="en-US" altLang="ko-KR" sz="1600" dirty="0"/>
                    <a:t> = 7</a:t>
                  </a:r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7DCA081-AA2C-4203-A752-79DE971B5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4209" y="4591359"/>
                  <a:ext cx="2957385" cy="1849737"/>
                </a:xfrm>
                <a:prstGeom prst="rect">
                  <a:avLst/>
                </a:prstGeom>
                <a:blipFill>
                  <a:blip r:embed="rId3"/>
                  <a:stretch>
                    <a:fillRect l="-1237" t="-987" b="-16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화살표: 왼쪽으로 구부러짐 18">
              <a:extLst>
                <a:ext uri="{FF2B5EF4-FFF2-40B4-BE49-F238E27FC236}">
                  <a16:creationId xmlns:a16="http://schemas.microsoft.com/office/drawing/2014/main" id="{ABD1F5DE-C389-4B23-ADD8-7C1A88102BA3}"/>
                </a:ext>
              </a:extLst>
            </p:cNvPr>
            <p:cNvSpPr/>
            <p:nvPr/>
          </p:nvSpPr>
          <p:spPr>
            <a:xfrm>
              <a:off x="11354168" y="5183397"/>
              <a:ext cx="211514" cy="1040507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C94203-1CC8-4720-86E8-F9799BAF1C97}"/>
              </a:ext>
            </a:extLst>
          </p:cNvPr>
          <p:cNvSpPr/>
          <p:nvPr/>
        </p:nvSpPr>
        <p:spPr>
          <a:xfrm>
            <a:off x="411920" y="4591359"/>
            <a:ext cx="11711020" cy="201901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E3FD9-F53F-49F7-9044-940BC3FBE4BB}"/>
              </a:ext>
            </a:extLst>
          </p:cNvPr>
          <p:cNvSpPr txBox="1"/>
          <p:nvPr/>
        </p:nvSpPr>
        <p:spPr>
          <a:xfrm>
            <a:off x="9442529" y="4203495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>
                <a:solidFill>
                  <a:srgbClr val="FF0000"/>
                </a:solidFill>
              </a:rPr>
              <a:t>Shor </a:t>
            </a:r>
            <a:r>
              <a:rPr kumimoji="1" lang="ko-KR" altLang="en-US" sz="1800" b="1">
                <a:solidFill>
                  <a:srgbClr val="FF0000"/>
                </a:solidFill>
              </a:rPr>
              <a:t>알고리즘 적용 </a:t>
            </a:r>
            <a:r>
              <a:rPr kumimoji="1" lang="ko-KR" altLang="en-US" sz="1800" b="1" dirty="0">
                <a:solidFill>
                  <a:srgbClr val="FF0000"/>
                </a:solidFill>
              </a:rPr>
              <a:t>부분</a:t>
            </a:r>
            <a:endParaRPr kumimoji="1" lang="ko-Kore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59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9CDC4-9921-4D07-8358-C774D937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소인수 분해 문제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A2BABC7-37B4-4690-9713-9EEDC74D5A6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en-US" altLang="ko-KR"/>
                  <a:t>Step 5:</a:t>
                </a:r>
              </a:p>
              <a:p>
                <a:pPr lvl="2"/>
                <a:r>
                  <a:rPr lang="ko-KR" altLang="en-US"/>
                  <a:t>구해진 </a:t>
                </a:r>
                <a:r>
                  <a:rPr lang="en-US" altLang="ko-KR" i="1"/>
                  <a:t>r</a:t>
                </a:r>
                <a:r>
                  <a:rPr lang="ko-KR" altLang="en-US"/>
                  <a:t>이 홀수이면 </a:t>
                </a:r>
                <a:r>
                  <a:rPr lang="en-US" altLang="ko-KR"/>
                  <a:t>Step1</a:t>
                </a:r>
                <a:r>
                  <a:rPr lang="ko-KR" altLang="en-US"/>
                  <a:t>으로 돌아감 </a:t>
                </a:r>
                <a:r>
                  <a:rPr lang="en-US" altLang="ko-KR"/>
                  <a:t>(i.e. </a:t>
                </a:r>
                <a:r>
                  <a:rPr lang="ko-KR" altLang="en-US"/>
                  <a:t>다시 수행</a:t>
                </a:r>
                <a:r>
                  <a:rPr lang="en-US" altLang="ko-KR"/>
                  <a:t>)</a:t>
                </a:r>
              </a:p>
              <a:p>
                <a:pPr lvl="2"/>
                <a:endParaRPr lang="en-US" altLang="ko-KR"/>
              </a:p>
              <a:p>
                <a:pPr lvl="1"/>
                <a:r>
                  <a:rPr lang="en-US" altLang="ko-KR"/>
                  <a:t>Step 6:</a:t>
                </a:r>
              </a:p>
              <a:p>
                <a:pPr lvl="2"/>
                <a:r>
                  <a:rPr lang="ko-KR" altLang="en-US"/>
                  <a:t>구해진 </a:t>
                </a:r>
                <a:r>
                  <a:rPr lang="en-US" altLang="ko-KR"/>
                  <a:t>r</a:t>
                </a:r>
                <a:r>
                  <a:rPr lang="ko-KR" altLang="en-US"/>
                  <a:t>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=−1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을 만족하면 </a:t>
                </a:r>
                <a:r>
                  <a:rPr lang="en-US" altLang="ko-KR"/>
                  <a:t>Step 1</a:t>
                </a:r>
                <a:r>
                  <a:rPr lang="ko-KR" altLang="en-US"/>
                  <a:t>로 돌아감 </a:t>
                </a:r>
                <a:r>
                  <a:rPr lang="en-US" altLang="ko-KR"/>
                  <a:t>(i.e. </a:t>
                </a:r>
                <a:r>
                  <a:rPr lang="ko-KR" altLang="en-US"/>
                  <a:t>다시 수행</a:t>
                </a:r>
                <a:r>
                  <a:rPr lang="en-US" altLang="ko-KR"/>
                  <a:t>)</a:t>
                </a:r>
              </a:p>
              <a:p>
                <a:pPr lvl="2"/>
                <a:endParaRPr lang="en-US" altLang="ko-KR"/>
              </a:p>
              <a:p>
                <a:pPr lvl="1"/>
                <a:r>
                  <a:rPr lang="en-US" altLang="ko-KR"/>
                  <a:t>Step 7:</a:t>
                </a:r>
              </a:p>
              <a:p>
                <a:pPr lvl="2"/>
                <a:r>
                  <a:rPr lang="ko-KR" altLang="en-US"/>
                  <a:t>그렇지 않은 경우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이 구하고자 하는 </a:t>
                </a:r>
                <a:r>
                  <a:rPr lang="en-US" altLang="ko-KR" i="1"/>
                  <a:t>N</a:t>
                </a:r>
                <a:r>
                  <a:rPr lang="ko-KR" altLang="en-US"/>
                  <a:t>의 인수</a:t>
                </a:r>
                <a:endParaRPr lang="en-US" altLang="ko-KR"/>
              </a:p>
              <a:p>
                <a:pPr lvl="2"/>
                <a:endParaRPr lang="en-US" altLang="ko-KR"/>
              </a:p>
              <a:p>
                <a:pPr lvl="2"/>
                <a:endParaRPr lang="en-US" altLang="ko-KR"/>
              </a:p>
              <a:p>
                <a:pPr lvl="1"/>
                <a:r>
                  <a:rPr lang="en-US" altLang="ko-KR" b="1"/>
                  <a:t>Answer:</a:t>
                </a:r>
              </a:p>
              <a:p>
                <a:pPr lvl="2"/>
                <a:r>
                  <a:rPr lang="en-US" altLang="ko-KR"/>
                  <a:t>a = 7, r = 4</a:t>
                </a:r>
              </a:p>
              <a:p>
                <a:pPr lvl="2"/>
                <a:r>
                  <a:rPr lang="en-US" altLang="ko-KR"/>
                  <a:t>gcd(50, 15), gcd(48,15) </a:t>
                </a:r>
                <a:r>
                  <a:rPr lang="en-US" altLang="ko-KR">
                    <a:sym typeface="Wingdings" panose="05000000000000000000" pitchFamily="2" charset="2"/>
                  </a:rPr>
                  <a:t> 3</a:t>
                </a:r>
                <a:r>
                  <a:rPr lang="ko-KR" altLang="en-US">
                    <a:sym typeface="Wingdings" panose="05000000000000000000" pitchFamily="2" charset="2"/>
                  </a:rPr>
                  <a:t>과 </a:t>
                </a:r>
                <a:r>
                  <a:rPr lang="en-US" altLang="ko-KR">
                    <a:sym typeface="Wingdings" panose="05000000000000000000" pitchFamily="2" charset="2"/>
                  </a:rPr>
                  <a:t>5</a:t>
                </a:r>
                <a:r>
                  <a:rPr lang="ko-KR" altLang="en-US">
                    <a:sym typeface="Wingdings" panose="05000000000000000000" pitchFamily="2" charset="2"/>
                  </a:rPr>
                  <a:t>이므로 </a:t>
                </a:r>
                <a:r>
                  <a:rPr lang="en-US" altLang="ko-KR">
                    <a:sym typeface="Wingdings" panose="05000000000000000000" pitchFamily="2" charset="2"/>
                  </a:rPr>
                  <a:t>15</a:t>
                </a:r>
                <a:r>
                  <a:rPr lang="ko-KR" altLang="en-US">
                    <a:sym typeface="Wingdings" panose="05000000000000000000" pitchFamily="2" charset="2"/>
                  </a:rPr>
                  <a:t>에 대한 소인수 분해 완료</a:t>
                </a:r>
                <a:endParaRPr lang="en-US" altLang="ko-KR"/>
              </a:p>
              <a:p>
                <a:pPr lvl="2"/>
                <a:endParaRPr lang="ko-KR" altLang="en-US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A2BABC7-37B4-4690-9713-9EEDC74D5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1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265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3436E-080C-4B23-9636-193560BD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Shor </a:t>
            </a:r>
            <a:r>
              <a:rPr lang="ko-KR" altLang="en-US"/>
              <a:t>알고리즘 동작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31EE22-4365-47D4-9F01-32D9E454A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603875"/>
          </a:xfrm>
        </p:spPr>
        <p:txBody>
          <a:bodyPr>
            <a:normAutofit/>
          </a:bodyPr>
          <a:lstStyle/>
          <a:p>
            <a:r>
              <a:rPr lang="ko-KR" altLang="en-US" sz="2000" b="1"/>
              <a:t>이산 </a:t>
            </a:r>
            <a:r>
              <a:rPr lang="en-US" altLang="ko-KR" sz="2000" b="1"/>
              <a:t>Fourier </a:t>
            </a:r>
            <a:r>
              <a:rPr lang="ko-KR" altLang="en-US" sz="2000" b="1"/>
              <a:t>변환</a:t>
            </a:r>
            <a:endParaRPr lang="en-US" altLang="ko-KR" sz="2000" b="1"/>
          </a:p>
          <a:p>
            <a:pPr lvl="1"/>
            <a:r>
              <a:rPr lang="ko-KR" altLang="en-US" sz="1800"/>
              <a:t>컴퓨터같은 디지털 장치에서 쓰기 위한 </a:t>
            </a:r>
            <a:r>
              <a:rPr lang="en-US" altLang="ko-KR" sz="1800"/>
              <a:t>Fourier </a:t>
            </a:r>
            <a:r>
              <a:rPr lang="ko-KR" altLang="en-US" sz="1800"/>
              <a:t>변환의 한 종류</a:t>
            </a:r>
            <a:endParaRPr lang="en-US" altLang="ko-KR" sz="1800"/>
          </a:p>
          <a:p>
            <a:pPr lvl="1"/>
            <a:r>
              <a:rPr lang="ko-KR" altLang="en-US" sz="1800"/>
              <a:t>이산적인 입력에 대해 신호</a:t>
            </a:r>
            <a:r>
              <a:rPr lang="en-US" altLang="ko-KR" sz="1800"/>
              <a:t>(</a:t>
            </a:r>
            <a:r>
              <a:rPr lang="ko-KR" altLang="en-US" sz="1800"/>
              <a:t>함수</a:t>
            </a:r>
            <a:r>
              <a:rPr lang="en-US" altLang="ko-KR" sz="1800"/>
              <a:t>)</a:t>
            </a:r>
            <a:r>
              <a:rPr lang="ko-KR" altLang="en-US" sz="1800"/>
              <a:t>를 분석하여 크기</a:t>
            </a:r>
            <a:r>
              <a:rPr lang="en-US" altLang="ko-KR" sz="1800"/>
              <a:t>, </a:t>
            </a:r>
            <a:r>
              <a:rPr lang="ko-KR" altLang="en-US" sz="1800"/>
              <a:t>위상을 확인하는 데 사용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 b="1"/>
              <a:t>양자 </a:t>
            </a:r>
            <a:r>
              <a:rPr lang="en-US" altLang="ko-KR" sz="2000" b="1"/>
              <a:t>Fourier </a:t>
            </a:r>
            <a:r>
              <a:rPr lang="ko-KR" altLang="en-US" sz="2000" b="1"/>
              <a:t>변환</a:t>
            </a:r>
            <a:endParaRPr lang="en-US" altLang="ko-KR" sz="2000" b="1"/>
          </a:p>
          <a:p>
            <a:pPr lvl="1"/>
            <a:r>
              <a:rPr lang="ko-KR" altLang="en-US" sz="1800"/>
              <a:t>기존 </a:t>
            </a:r>
            <a:r>
              <a:rPr lang="en-US" altLang="ko-KR" sz="1800"/>
              <a:t>Fourier </a:t>
            </a:r>
            <a:r>
              <a:rPr lang="ko-KR" altLang="en-US" sz="1800"/>
              <a:t>변환을 양자역학에 적용한 것 </a:t>
            </a:r>
            <a:r>
              <a:rPr lang="en-US" altLang="ko-KR" sz="1800"/>
              <a:t>(Shor </a:t>
            </a:r>
            <a:r>
              <a:rPr lang="ko-KR" altLang="en-US" sz="1800"/>
              <a:t>알고리즘의 핵심</a:t>
            </a:r>
            <a:r>
              <a:rPr lang="en-US" altLang="ko-KR" sz="1800"/>
              <a:t>)</a:t>
            </a:r>
          </a:p>
          <a:p>
            <a:pPr lvl="1"/>
            <a:endParaRPr lang="en-US" altLang="ko-KR" sz="1800"/>
          </a:p>
          <a:p>
            <a:r>
              <a:rPr lang="ko-KR" altLang="en-US" sz="2000" b="1"/>
              <a:t>동작 순서</a:t>
            </a:r>
            <a:endParaRPr lang="en-US" altLang="ko-KR" sz="2000" b="1"/>
          </a:p>
          <a:p>
            <a:pPr lvl="1"/>
            <a:r>
              <a:rPr lang="ko-KR" altLang="en-US" sz="1600"/>
              <a:t>양자 </a:t>
            </a:r>
            <a:r>
              <a:rPr lang="en-US" altLang="ko-KR" sz="1600"/>
              <a:t>Fourier </a:t>
            </a:r>
            <a:r>
              <a:rPr lang="ko-KR" altLang="en-US" sz="1600"/>
              <a:t>변환 </a:t>
            </a:r>
            <a:r>
              <a:rPr lang="en-US" altLang="ko-KR" sz="1600">
                <a:sym typeface="Wingdings" panose="05000000000000000000" pitchFamily="2" charset="2"/>
              </a:rPr>
              <a:t></a:t>
            </a:r>
            <a:r>
              <a:rPr lang="en-US" altLang="ko-KR" sz="1600" i="1">
                <a:sym typeface="Wingdings" panose="05000000000000000000" pitchFamily="2" charset="2"/>
              </a:rPr>
              <a:t> f(x)</a:t>
            </a:r>
            <a:r>
              <a:rPr lang="ko-KR" altLang="en-US" sz="1600">
                <a:sym typeface="Wingdings" panose="05000000000000000000" pitchFamily="2" charset="2"/>
              </a:rPr>
              <a:t>의 여러 </a:t>
            </a:r>
            <a:r>
              <a:rPr lang="en-US" altLang="ko-KR" sz="1600" i="1">
                <a:sym typeface="Wingdings" panose="05000000000000000000" pitchFamily="2" charset="2"/>
              </a:rPr>
              <a:t>x</a:t>
            </a:r>
            <a:r>
              <a:rPr lang="en-US" altLang="ko-KR" sz="1600">
                <a:sym typeface="Wingdings" panose="05000000000000000000" pitchFamily="2" charset="2"/>
              </a:rPr>
              <a:t> </a:t>
            </a:r>
            <a:r>
              <a:rPr lang="ko-KR" altLang="en-US" sz="1600">
                <a:sym typeface="Wingdings" panose="05000000000000000000" pitchFamily="2" charset="2"/>
              </a:rPr>
              <a:t>값에 대한 위상 확인 및 저장 </a:t>
            </a:r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ko-KR" altLang="en-US" sz="1600">
                <a:sym typeface="Wingdings" panose="05000000000000000000" pitchFamily="2" charset="2"/>
              </a:rPr>
              <a:t>역 양자 </a:t>
            </a:r>
            <a:r>
              <a:rPr lang="en-US" altLang="ko-KR" sz="1600">
                <a:sym typeface="Wingdings" panose="05000000000000000000" pitchFamily="2" charset="2"/>
              </a:rPr>
              <a:t>Fourier </a:t>
            </a:r>
            <a:r>
              <a:rPr lang="ko-KR" altLang="en-US" sz="1600">
                <a:sym typeface="Wingdings" panose="05000000000000000000" pitchFamily="2" charset="2"/>
              </a:rPr>
              <a:t>변환</a:t>
            </a:r>
            <a:r>
              <a:rPr lang="en-US" altLang="ko-KR" sz="1600">
                <a:sym typeface="Wingdings" panose="05000000000000000000" pitchFamily="2" charset="2"/>
              </a:rPr>
              <a:t>  </a:t>
            </a:r>
            <a:r>
              <a:rPr lang="ko-KR" altLang="en-US" sz="1600">
                <a:sym typeface="Wingdings" panose="05000000000000000000" pitchFamily="2" charset="2"/>
              </a:rPr>
              <a:t>측정 가능한 계산 기반으로 변환</a:t>
            </a:r>
            <a:endParaRPr lang="ko-KR" altLang="en-US" sz="1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F982A6-54DE-4303-A72A-584AF28E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22" y="4383674"/>
            <a:ext cx="3716258" cy="2025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B5DF59-83FC-41BC-A5A2-C5F0AF2A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531" y="4251759"/>
            <a:ext cx="3867420" cy="2530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60EB6-19CF-40E0-AFE2-0886DD955F0B}"/>
              </a:ext>
            </a:extLst>
          </p:cNvPr>
          <p:cNvSpPr txBox="1"/>
          <p:nvPr/>
        </p:nvSpPr>
        <p:spPr>
          <a:xfrm>
            <a:off x="7404100" y="595115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>
                <a:solidFill>
                  <a:srgbClr val="FF0000"/>
                </a:solidFill>
              </a:rPr>
              <a:t>주기</a:t>
            </a:r>
            <a:endParaRPr kumimoji="1" lang="ko-Kore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9EDC6A-9B3A-4E5E-B7EA-B33C19A267E3}"/>
              </a:ext>
            </a:extLst>
          </p:cNvPr>
          <p:cNvSpPr/>
          <p:nvPr/>
        </p:nvSpPr>
        <p:spPr>
          <a:xfrm>
            <a:off x="4331010" y="4689394"/>
            <a:ext cx="1289050" cy="1160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7529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B3E8B-CD91-4356-A1AC-71788D21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Shor </a:t>
            </a:r>
            <a:r>
              <a:rPr lang="ko-KR" altLang="en-US"/>
              <a:t>알고리즘 동작 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CD1B2A-836A-4AB8-B128-C0826B95682F}"/>
              </a:ext>
            </a:extLst>
          </p:cNvPr>
          <p:cNvSpPr/>
          <p:nvPr/>
        </p:nvSpPr>
        <p:spPr>
          <a:xfrm>
            <a:off x="2269902" y="2066096"/>
            <a:ext cx="1941534" cy="789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0924C-60AC-4634-B414-5E99CD0C3CD7}"/>
              </a:ext>
            </a:extLst>
          </p:cNvPr>
          <p:cNvSpPr txBox="1"/>
          <p:nvPr/>
        </p:nvSpPr>
        <p:spPr>
          <a:xfrm>
            <a:off x="2670641" y="2260611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Problem</a:t>
            </a:r>
            <a:endParaRPr kumimoji="1" lang="ko-Kore-KR" altLang="en-US" sz="20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2C11606-C0E9-4672-87B2-795412E9F803}"/>
              </a:ext>
            </a:extLst>
          </p:cNvPr>
          <p:cNvCxnSpPr/>
          <p:nvPr/>
        </p:nvCxnSpPr>
        <p:spPr>
          <a:xfrm>
            <a:off x="4643584" y="2466929"/>
            <a:ext cx="247389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B7805F-C5CB-4EB1-ABCA-1D8E32096651}"/>
              </a:ext>
            </a:extLst>
          </p:cNvPr>
          <p:cNvSpPr txBox="1"/>
          <p:nvPr/>
        </p:nvSpPr>
        <p:spPr>
          <a:xfrm>
            <a:off x="5119572" y="1970787"/>
            <a:ext cx="1438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Transform</a:t>
            </a:r>
            <a:endParaRPr kumimoji="1" lang="ko-Kore-KR" altLang="en-US" sz="2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D26F05-C10B-48AB-A423-B0ADD686D78B}"/>
              </a:ext>
            </a:extLst>
          </p:cNvPr>
          <p:cNvSpPr/>
          <p:nvPr/>
        </p:nvSpPr>
        <p:spPr>
          <a:xfrm>
            <a:off x="7526658" y="2066096"/>
            <a:ext cx="1941534" cy="789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BC1E6-CC7D-442B-99C6-9053E4AA2120}"/>
              </a:ext>
            </a:extLst>
          </p:cNvPr>
          <p:cNvSpPr txBox="1"/>
          <p:nvPr/>
        </p:nvSpPr>
        <p:spPr>
          <a:xfrm>
            <a:off x="7927397" y="2260611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Problem *</a:t>
            </a:r>
            <a:endParaRPr kumimoji="1" lang="ko-Kore-KR" altLang="en-US" sz="20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3F320A-D90E-459D-97DF-BAD3501F1660}"/>
              </a:ext>
            </a:extLst>
          </p:cNvPr>
          <p:cNvCxnSpPr>
            <a:cxnSpLocks/>
          </p:cNvCxnSpPr>
          <p:nvPr/>
        </p:nvCxnSpPr>
        <p:spPr>
          <a:xfrm>
            <a:off x="8497425" y="3082792"/>
            <a:ext cx="0" cy="11002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E4518E-5ED8-4398-9E6F-B3B09A5B3FFE}"/>
              </a:ext>
            </a:extLst>
          </p:cNvPr>
          <p:cNvSpPr/>
          <p:nvPr/>
        </p:nvSpPr>
        <p:spPr>
          <a:xfrm>
            <a:off x="7547537" y="4443953"/>
            <a:ext cx="1941534" cy="789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715C8-1DD1-4B34-8D0A-7D9FD0A8652D}"/>
              </a:ext>
            </a:extLst>
          </p:cNvPr>
          <p:cNvSpPr txBox="1"/>
          <p:nvPr/>
        </p:nvSpPr>
        <p:spPr>
          <a:xfrm>
            <a:off x="7948276" y="4638468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Solution *</a:t>
            </a:r>
            <a:endParaRPr kumimoji="1" lang="ko-Kore-KR" altLang="en-US" sz="20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2AED284-149A-4F14-B3A6-6B08BF013272}"/>
              </a:ext>
            </a:extLst>
          </p:cNvPr>
          <p:cNvCxnSpPr>
            <a:cxnSpLocks/>
          </p:cNvCxnSpPr>
          <p:nvPr/>
        </p:nvCxnSpPr>
        <p:spPr>
          <a:xfrm flipH="1">
            <a:off x="4549639" y="4863575"/>
            <a:ext cx="2492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3ADE45-378C-4C77-BE92-F0840243A082}"/>
              </a:ext>
            </a:extLst>
          </p:cNvPr>
          <p:cNvSpPr txBox="1"/>
          <p:nvPr/>
        </p:nvSpPr>
        <p:spPr>
          <a:xfrm>
            <a:off x="5283078" y="4353179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Inverse</a:t>
            </a:r>
            <a:endParaRPr kumimoji="1" lang="ko-Kore-KR" altLang="en-US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B0584C-2401-4742-A46C-FF79CAC576D2}"/>
              </a:ext>
            </a:extLst>
          </p:cNvPr>
          <p:cNvSpPr/>
          <p:nvPr/>
        </p:nvSpPr>
        <p:spPr>
          <a:xfrm>
            <a:off x="2269902" y="4469005"/>
            <a:ext cx="1941534" cy="789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659F2-53E3-437E-9286-6145EBD5691C}"/>
              </a:ext>
            </a:extLst>
          </p:cNvPr>
          <p:cNvSpPr txBox="1"/>
          <p:nvPr/>
        </p:nvSpPr>
        <p:spPr>
          <a:xfrm>
            <a:off x="2680062" y="4663520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Solution</a:t>
            </a:r>
            <a:endParaRPr kumimoji="1" lang="ko-Kore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1AB153-93E5-448C-A896-597EFF4BB4A1}"/>
              </a:ext>
            </a:extLst>
          </p:cNvPr>
          <p:cNvSpPr/>
          <p:nvPr/>
        </p:nvSpPr>
        <p:spPr>
          <a:xfrm>
            <a:off x="4069475" y="5212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1800" b="1" dirty="0">
                <a:sym typeface="Wingdings" pitchFamily="2" charset="2"/>
              </a:rPr>
              <a:t>         역 양자 </a:t>
            </a:r>
            <a:r>
              <a:rPr kumimoji="1" lang="en-US" altLang="ko-KR" sz="1800" b="1" dirty="0">
                <a:sym typeface="Wingdings" pitchFamily="2" charset="2"/>
              </a:rPr>
              <a:t>Fourier </a:t>
            </a:r>
            <a:r>
              <a:rPr kumimoji="1" lang="ko-KR" altLang="en-US" sz="1800" b="1" dirty="0">
                <a:sym typeface="Wingdings" pitchFamily="2" charset="2"/>
              </a:rPr>
              <a:t>변환</a:t>
            </a:r>
            <a:endParaRPr kumimoji="1" lang="en-US" altLang="ko-KR" sz="1800" b="1" dirty="0">
              <a:sym typeface="Wingdings" pitchFamily="2" charset="2"/>
            </a:endParaRPr>
          </a:p>
          <a:p>
            <a:r>
              <a:rPr kumimoji="1" lang="en-US" altLang="ko-KR" sz="1800" b="1" dirty="0">
                <a:sym typeface="Wingdings" pitchFamily="2" charset="2"/>
              </a:rPr>
              <a:t> (</a:t>
            </a:r>
            <a:r>
              <a:rPr kumimoji="1" lang="ko-KR" altLang="en-US" sz="1800" b="1" dirty="0"/>
              <a:t>측정 가능한 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계산 기반으로 변환</a:t>
            </a:r>
            <a:r>
              <a:rPr kumimoji="1" lang="en-US" altLang="ko-KR" sz="1800" b="1" dirty="0"/>
              <a:t>)</a:t>
            </a:r>
            <a:endParaRPr lang="ko-Kore-KR" altLang="en-US" sz="18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FAF659-A6B7-40B6-8BDB-E8AF66A47539}"/>
              </a:ext>
            </a:extLst>
          </p:cNvPr>
          <p:cNvSpPr/>
          <p:nvPr/>
        </p:nvSpPr>
        <p:spPr>
          <a:xfrm>
            <a:off x="4747674" y="2768584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800" b="1" dirty="0"/>
              <a:t>양자 </a:t>
            </a:r>
            <a:r>
              <a:rPr kumimoji="1" lang="en-US" altLang="ko-KR" sz="1800" b="1" dirty="0"/>
              <a:t>Fourier </a:t>
            </a:r>
            <a:r>
              <a:rPr kumimoji="1" lang="ko-KR" altLang="en-US" sz="1800" b="1" dirty="0"/>
              <a:t>변환 </a:t>
            </a:r>
            <a:endParaRPr lang="ko-Kore-KR" alt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AEF6BB8-4D2F-4E8B-8B9B-F5DC48C07F9D}"/>
                  </a:ext>
                </a:extLst>
              </p:cNvPr>
              <p:cNvSpPr/>
              <p:nvPr/>
            </p:nvSpPr>
            <p:spPr>
              <a:xfrm>
                <a:off x="8683550" y="3326429"/>
                <a:ext cx="29641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800" b="1" dirty="0">
                    <a:sym typeface="Wingdings" pitchFamily="2" charset="2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ko-KR" sz="1800" b="1" i="1" dirty="0">
                        <a:latin typeface="Cambria Math" panose="02040503050406030204" pitchFamily="18" charset="0"/>
                        <a:sym typeface="Wingdings" pitchFamily="2" charset="2"/>
                      </a:rPr>
                      <m:t>𝒇</m:t>
                    </m:r>
                    <m:r>
                      <a:rPr kumimoji="1" lang="en-US" altLang="ko-KR" sz="1800" b="1" i="1" dirty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1800" b="1" i="1" dirty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  <m:r>
                      <a:rPr kumimoji="1" lang="en-US" altLang="ko-KR" sz="1800" b="1" i="1" dirty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1800" b="1" dirty="0">
                    <a:sym typeface="Wingdings" pitchFamily="2" charset="2"/>
                  </a:rPr>
                  <a:t>의 여러 </a:t>
                </a:r>
                <a14:m>
                  <m:oMath xmlns:m="http://schemas.openxmlformats.org/officeDocument/2006/math">
                    <m:r>
                      <a:rPr kumimoji="1" lang="en-US" altLang="ko-KR" sz="1800" b="1" i="1" dirty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</m:oMath>
                </a14:m>
                <a:r>
                  <a:rPr kumimoji="1" lang="ko-KR" altLang="en-US" sz="1800" b="1" dirty="0">
                    <a:sym typeface="Wingdings" pitchFamily="2" charset="2"/>
                  </a:rPr>
                  <a:t> 값에 대한 </a:t>
                </a:r>
                <a:endParaRPr kumimoji="1" lang="en-US" altLang="ko-KR" sz="1800" b="1" dirty="0">
                  <a:sym typeface="Wingdings" pitchFamily="2" charset="2"/>
                </a:endParaRPr>
              </a:p>
              <a:p>
                <a:r>
                  <a:rPr kumimoji="1" lang="en-US" altLang="ko-KR" sz="1800" b="1" dirty="0">
                    <a:sym typeface="Wingdings" pitchFamily="2" charset="2"/>
                  </a:rPr>
                  <a:t>    </a:t>
                </a:r>
                <a:r>
                  <a:rPr kumimoji="1" lang="ko-KR" altLang="en-US" sz="1800" b="1" dirty="0">
                    <a:sym typeface="Wingdings" pitchFamily="2" charset="2"/>
                  </a:rPr>
                  <a:t>위상 확인</a:t>
                </a:r>
                <a:r>
                  <a:rPr kumimoji="1" lang="en-US" altLang="ko-KR" sz="1800" b="1" dirty="0">
                    <a:sym typeface="Wingdings" pitchFamily="2" charset="2"/>
                  </a:rPr>
                  <a:t> </a:t>
                </a:r>
                <a:r>
                  <a:rPr kumimoji="1" lang="ko-KR" altLang="en-US" sz="1800" b="1" dirty="0">
                    <a:sym typeface="Wingdings" pitchFamily="2" charset="2"/>
                  </a:rPr>
                  <a:t>및</a:t>
                </a:r>
                <a:r>
                  <a:rPr kumimoji="1" lang="en-US" altLang="ko-KR" sz="1800" b="1" dirty="0">
                    <a:sym typeface="Wingdings" pitchFamily="2" charset="2"/>
                  </a:rPr>
                  <a:t> </a:t>
                </a:r>
                <a:r>
                  <a:rPr kumimoji="1" lang="ko-KR" altLang="en-US" sz="1800" b="1" dirty="0">
                    <a:sym typeface="Wingdings" pitchFamily="2" charset="2"/>
                  </a:rPr>
                  <a:t>저장</a:t>
                </a:r>
                <a:endParaRPr lang="ko-Kore-KR" altLang="en-US" sz="1800" b="1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AEF6BB8-4D2F-4E8B-8B9B-F5DC48C07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550" y="3326429"/>
                <a:ext cx="2964145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89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0D1FF-A763-4600-8FCA-36BC1313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Shor </a:t>
            </a:r>
            <a:r>
              <a:rPr lang="ko-KR" altLang="en-US"/>
              <a:t>알고리즘 회로 구조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6B19E8F-A395-4DF4-B70E-DD701865566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1369675" cy="56038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ko-KR" altLang="en-US" b="1"/>
                  <a:t>에서 주기 </a:t>
                </a:r>
                <a:r>
                  <a:rPr lang="en-US" altLang="ko-KR" b="1"/>
                  <a:t>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ko-KR" b="1"/>
                  <a:t>)</a:t>
                </a:r>
                <a:r>
                  <a:rPr lang="ko-KR" altLang="en-US" b="1"/>
                  <a:t>는</a:t>
                </a:r>
                <a:r>
                  <a:rPr lang="en-US" altLang="ko-KR" b="1"/>
                  <a:t>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16B19E8F-A395-4DF4-B70E-DD7018655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1369675" cy="5603875"/>
              </a:xfrm>
              <a:blipFill>
                <a:blip r:embed="rId2"/>
                <a:stretch>
                  <a:fillRect t="-1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EEAD6F-A5DA-4E33-94FF-7BD0A2870713}"/>
                  </a:ext>
                </a:extLst>
              </p:cNvPr>
              <p:cNvSpPr txBox="1"/>
              <p:nvPr/>
            </p:nvSpPr>
            <p:spPr>
              <a:xfrm>
                <a:off x="7490229" y="1159740"/>
                <a:ext cx="2957385" cy="1757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&gt;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1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15=1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&gt;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15=7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&gt;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49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15=4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343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15=13</m:t>
                      </m:r>
                    </m:oMath>
                  </m:oMathPara>
                </a14:m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2401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15=1</m:t>
                      </m:r>
                    </m:oMath>
                  </m:oMathPara>
                </a14:m>
                <a:endParaRPr lang="ko-KR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16807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15=7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EEAD6F-A5DA-4E33-94FF-7BD0A2870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229" y="1159740"/>
                <a:ext cx="2957385" cy="1757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왼쪽으로 구부러짐 18">
            <a:extLst>
              <a:ext uri="{FF2B5EF4-FFF2-40B4-BE49-F238E27FC236}">
                <a16:creationId xmlns:a16="http://schemas.microsoft.com/office/drawing/2014/main" id="{CD2C8EBF-208E-420F-B358-523BECB3D992}"/>
              </a:ext>
            </a:extLst>
          </p:cNvPr>
          <p:cNvSpPr/>
          <p:nvPr/>
        </p:nvSpPr>
        <p:spPr>
          <a:xfrm>
            <a:off x="10019995" y="1249193"/>
            <a:ext cx="227975" cy="1297914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F2C5F-F694-4E0F-9C0B-BB68EFE1D087}"/>
              </a:ext>
            </a:extLst>
          </p:cNvPr>
          <p:cNvSpPr txBox="1"/>
          <p:nvPr/>
        </p:nvSpPr>
        <p:spPr>
          <a:xfrm>
            <a:off x="7036259" y="115252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Ex)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3A7E6-FB4A-4AEE-A56F-6B4D41F0B44D}"/>
                  </a:ext>
                </a:extLst>
              </p:cNvPr>
              <p:cNvSpPr txBox="1"/>
              <p:nvPr/>
            </p:nvSpPr>
            <p:spPr>
              <a:xfrm>
                <a:off x="10249237" y="1657156"/>
                <a:ext cx="731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ore-KR" dirty="0">
                    <a:solidFill>
                      <a:srgbClr val="FF0000"/>
                    </a:solidFill>
                  </a:rPr>
                  <a:t> = 4</a:t>
                </a:r>
                <a:endParaRPr kumimoji="1" lang="ko-Kore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3A7E6-FB4A-4AEE-A56F-6B4D41F0B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237" y="1657156"/>
                <a:ext cx="731198" cy="369332"/>
              </a:xfrm>
              <a:prstGeom prst="rect">
                <a:avLst/>
              </a:prstGeom>
              <a:blipFill>
                <a:blip r:embed="rId4"/>
                <a:stretch>
                  <a:fillRect t="-10000" r="-1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242F37E-543D-4750-8A51-E2CAF1F9F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857" y="3325107"/>
            <a:ext cx="8487578" cy="311804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C89BF0-406B-4640-BD6E-5AE231B9F776}"/>
                  </a:ext>
                </a:extLst>
              </p:cNvPr>
              <p:cNvSpPr txBox="1"/>
              <p:nvPr/>
            </p:nvSpPr>
            <p:spPr>
              <a:xfrm>
                <a:off x="4263853" y="6390409"/>
                <a:ext cx="4945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800" b="1" dirty="0"/>
                  <a:t>&lt;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R" sz="1800" b="1" dirty="0"/>
                  <a:t>-bit </a:t>
                </a:r>
                <a:r>
                  <a:rPr kumimoji="1" lang="ko-KR" altLang="en-US" sz="1800" b="1" dirty="0"/>
                  <a:t>정수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kumimoji="1" lang="ko-KR" altLang="en-US" sz="1800" b="1" dirty="0"/>
                  <a:t>에 대한</a:t>
                </a:r>
                <a:r>
                  <a:rPr kumimoji="1" lang="en-US" altLang="ko-KR" sz="1800" b="1" dirty="0"/>
                  <a:t> </a:t>
                </a:r>
                <a:r>
                  <a:rPr kumimoji="1" lang="ko-KR" altLang="en-US" sz="1800" b="1" dirty="0"/>
                  <a:t>소인수 분해</a:t>
                </a:r>
                <a:r>
                  <a:rPr kumimoji="1" lang="en-US" altLang="ko-KR" sz="1800" b="1" dirty="0"/>
                  <a:t> </a:t>
                </a:r>
                <a:r>
                  <a:rPr kumimoji="1" lang="ko-KR" altLang="en-US" sz="1800" b="1" dirty="0"/>
                  <a:t>양자 회로 </a:t>
                </a:r>
                <a:r>
                  <a:rPr kumimoji="1" lang="en-US" altLang="ko-KR" sz="1800" b="1" dirty="0"/>
                  <a:t>&gt;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C89BF0-406B-4640-BD6E-5AE231B9F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53" y="6390409"/>
                <a:ext cx="4945585" cy="369332"/>
              </a:xfrm>
              <a:prstGeom prst="rect">
                <a:avLst/>
              </a:prstGeom>
              <a:blipFill>
                <a:blip r:embed="rId6"/>
                <a:stretch>
                  <a:fillRect l="-985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70F9E6-1D88-491C-BC8E-8A238362D0A2}"/>
                  </a:ext>
                </a:extLst>
              </p:cNvPr>
              <p:cNvSpPr txBox="1"/>
              <p:nvPr/>
            </p:nvSpPr>
            <p:spPr>
              <a:xfrm>
                <a:off x="910159" y="4113380"/>
                <a:ext cx="9973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en-US" sz="1800" b="1" dirty="0"/>
                  <a:t> </a:t>
                </a:r>
                <a:r>
                  <a:rPr kumimoji="1" lang="ko-KR" altLang="en-US" sz="1800" b="1" dirty="0"/>
                  <a:t>큐빗</a:t>
                </a:r>
                <a:endParaRPr kumimoji="1" lang="ko-Kore-KR" altLang="en-US" sz="1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70F9E6-1D88-491C-BC8E-8A238362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59" y="4113380"/>
                <a:ext cx="997389" cy="369332"/>
              </a:xfrm>
              <a:prstGeom prst="rect">
                <a:avLst/>
              </a:prstGeom>
              <a:blipFill>
                <a:blip r:embed="rId7"/>
                <a:stretch>
                  <a:fillRect t="-10000" r="-487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8F4D8CB-6D6D-4831-82B5-23BE8DC9B510}"/>
              </a:ext>
            </a:extLst>
          </p:cNvPr>
          <p:cNvSpPr txBox="1"/>
          <p:nvPr/>
        </p:nvSpPr>
        <p:spPr>
          <a:xfrm>
            <a:off x="1044933" y="551279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/>
              <a:t>4 </a:t>
            </a:r>
            <a:r>
              <a:rPr kumimoji="1" lang="ko-KR" altLang="en-US" sz="1800" b="1"/>
              <a:t>큐빗</a:t>
            </a:r>
            <a:endParaRPr kumimoji="1" lang="ko-Kore-KR" altLang="en-US" sz="1800" b="1" dirty="0"/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64BECAEA-FDF7-414E-A3D3-4CA8CECE1ABC}"/>
              </a:ext>
            </a:extLst>
          </p:cNvPr>
          <p:cNvSpPr/>
          <p:nvPr/>
        </p:nvSpPr>
        <p:spPr>
          <a:xfrm>
            <a:off x="1815991" y="3417338"/>
            <a:ext cx="612062" cy="17831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2EEC992B-55B6-469B-B770-E165B9822919}"/>
              </a:ext>
            </a:extLst>
          </p:cNvPr>
          <p:cNvSpPr/>
          <p:nvPr/>
        </p:nvSpPr>
        <p:spPr>
          <a:xfrm>
            <a:off x="1815991" y="5301227"/>
            <a:ext cx="612062" cy="7924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11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139C0-F01B-4485-A5A5-7359D628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Shor </a:t>
            </a:r>
            <a:r>
              <a:rPr lang="ko-KR" altLang="en-US"/>
              <a:t>알고리즘 수행 </a:t>
            </a:r>
            <a:r>
              <a:rPr lang="en-US" altLang="ko-KR"/>
              <a:t>(IBM ProjectQ)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50A0338-2B5D-4B35-9664-18E425136EE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6253" y="1152525"/>
                <a:ext cx="11973827" cy="5603875"/>
              </a:xfrm>
            </p:spPr>
            <p:txBody>
              <a:bodyPr/>
              <a:lstStyle/>
              <a:p>
                <a:r>
                  <a:rPr lang="en-US" altLang="ko-KR"/>
                  <a:t>Step 1: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인 난수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/>
                  <a:t>를 선택</a:t>
                </a:r>
                <a:endParaRPr lang="en-US" altLang="ko-KR"/>
              </a:p>
              <a:p>
                <a:r>
                  <a:rPr lang="en-US" altLang="ko-KR"/>
                  <a:t>Step 2: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구함 </a:t>
                </a:r>
                <a:r>
                  <a:rPr lang="en-US" altLang="ko-KR"/>
                  <a:t>(gcd: greatest common divisor)</a:t>
                </a:r>
              </a:p>
              <a:p>
                <a:r>
                  <a:rPr lang="en-US" altLang="ko-KR"/>
                  <a:t>Step 3: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/>
                  <a:t>이면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바로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인수</a:t>
                </a:r>
                <a:endParaRPr lang="en-US" altLang="ko-KR"/>
              </a:p>
              <a:p>
                <a:r>
                  <a:rPr lang="en-US" altLang="ko-KR"/>
                  <a:t>Step 4:</a:t>
                </a:r>
              </a:p>
              <a:p>
                <a:pPr lvl="1"/>
                <a:r>
                  <a:rPr lang="ko-KR" altLang="en-US" sz="2000"/>
                  <a:t>주기 찾기 알고리즘을 통해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sz="2000"/>
                  <a:t> 일때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/>
                  <a:t> 를 만족하는 차수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sz="2000"/>
                  <a:t>을 구함</a:t>
                </a:r>
                <a:br>
                  <a:rPr lang="en-US" altLang="ko-KR" sz="2000"/>
                </a:br>
                <a:r>
                  <a:rPr lang="en-US" altLang="ko-KR" sz="2000">
                    <a:sym typeface="Wingdings" panose="05000000000000000000" pitchFamily="2" charset="2"/>
                  </a:rPr>
                  <a:t> Step 4</a:t>
                </a:r>
                <a:r>
                  <a:rPr lang="ko-KR" altLang="en-US" sz="2000">
                    <a:sym typeface="Wingdings" panose="05000000000000000000" pitchFamily="2" charset="2"/>
                  </a:rPr>
                  <a:t>의 </a:t>
                </a:r>
                <a:r>
                  <a:rPr lang="en-US" altLang="ko-KR" sz="2000">
                    <a:sym typeface="Wingdings" panose="05000000000000000000" pitchFamily="2" charset="2"/>
                  </a:rPr>
                  <a:t>f(x)</a:t>
                </a:r>
                <a:r>
                  <a:rPr lang="ko-KR" altLang="en-US" sz="2000">
                    <a:sym typeface="Wingdings" panose="05000000000000000000" pitchFamily="2" charset="2"/>
                  </a:rPr>
                  <a:t>의 주기를 찾아내는 </a:t>
                </a:r>
                <a:r>
                  <a:rPr lang="en-US" altLang="ko-KR" sz="2000">
                    <a:sym typeface="Wingdings" panose="05000000000000000000" pitchFamily="2" charset="2"/>
                  </a:rPr>
                  <a:t>Shor </a:t>
                </a:r>
                <a:r>
                  <a:rPr lang="ko-KR" altLang="en-US" sz="2000">
                    <a:sym typeface="Wingdings" panose="05000000000000000000" pitchFamily="2" charset="2"/>
                  </a:rPr>
                  <a:t>알고리즘 수행 </a:t>
                </a:r>
                <a:r>
                  <a:rPr lang="en-US" altLang="ko-KR" sz="2000">
                    <a:sym typeface="Wingdings" panose="05000000000000000000" pitchFamily="2" charset="2"/>
                  </a:rPr>
                  <a:t>(run_shor)</a:t>
                </a:r>
                <a:endParaRPr lang="en-US" altLang="ko-KR" sz="2000"/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50A0338-2B5D-4B35-9664-18E425136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6253" y="1152525"/>
                <a:ext cx="11973827" cy="5603875"/>
              </a:xfrm>
              <a:blipFill>
                <a:blip r:embed="rId2"/>
                <a:stretch>
                  <a:fillRect l="-916" t="-1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AF874246-220D-462E-93C0-0384CBEAC32C}"/>
              </a:ext>
            </a:extLst>
          </p:cNvPr>
          <p:cNvGrpSpPr/>
          <p:nvPr/>
        </p:nvGrpSpPr>
        <p:grpSpPr>
          <a:xfrm>
            <a:off x="1448567" y="3898215"/>
            <a:ext cx="9294866" cy="2805998"/>
            <a:chOff x="1493313" y="3338324"/>
            <a:chExt cx="5168900" cy="15604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5D4B18-35BD-4E65-AE79-9052CFEB7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3313" y="3338324"/>
              <a:ext cx="5168900" cy="15604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1F8CD6F-CD02-41DB-9E1B-BD9A71E40CFC}"/>
                </a:ext>
              </a:extLst>
            </p:cNvPr>
            <p:cNvSpPr/>
            <p:nvPr/>
          </p:nvSpPr>
          <p:spPr>
            <a:xfrm>
              <a:off x="1525063" y="3533497"/>
              <a:ext cx="1887034" cy="330200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1B201A-F67F-4D26-99E5-1C139857DC56}"/>
                </a:ext>
              </a:extLst>
            </p:cNvPr>
            <p:cNvSpPr/>
            <p:nvPr/>
          </p:nvSpPr>
          <p:spPr>
            <a:xfrm>
              <a:off x="1786497" y="4714597"/>
              <a:ext cx="2127250" cy="18415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E7C1ED-757A-4EE3-BFB2-B4495663681C}"/>
              </a:ext>
            </a:extLst>
          </p:cNvPr>
          <p:cNvSpPr/>
          <p:nvPr/>
        </p:nvSpPr>
        <p:spPr>
          <a:xfrm>
            <a:off x="132031" y="2741597"/>
            <a:ext cx="1451092" cy="40266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103B85-C644-40E2-8B48-0049F92226D7}"/>
              </a:ext>
            </a:extLst>
          </p:cNvPr>
          <p:cNvSpPr/>
          <p:nvPr/>
        </p:nvSpPr>
        <p:spPr>
          <a:xfrm>
            <a:off x="132032" y="1130223"/>
            <a:ext cx="1451092" cy="156814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6671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92554-7AA9-4B44-A5F4-3019A309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Shor </a:t>
            </a:r>
            <a:r>
              <a:rPr lang="ko-KR" altLang="en-US"/>
              <a:t>알고리즘 수행 </a:t>
            </a:r>
            <a:r>
              <a:rPr lang="en-US" altLang="ko-KR"/>
              <a:t>(IBM ProjectQ)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BF653E-5923-4637-B0B0-11DD03C85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6" y="1271566"/>
            <a:ext cx="7001170" cy="257198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오른쪽 대괄호[R] 8">
            <a:extLst>
              <a:ext uri="{FF2B5EF4-FFF2-40B4-BE49-F238E27FC236}">
                <a16:creationId xmlns:a16="http://schemas.microsoft.com/office/drawing/2014/main" id="{686BAB1D-0767-49BE-83D0-5100AFFF687B}"/>
              </a:ext>
            </a:extLst>
          </p:cNvPr>
          <p:cNvSpPr/>
          <p:nvPr/>
        </p:nvSpPr>
        <p:spPr>
          <a:xfrm rot="5400000">
            <a:off x="2819802" y="1656682"/>
            <a:ext cx="152987" cy="4660900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오른쪽 대괄호[R] 15">
            <a:extLst>
              <a:ext uri="{FF2B5EF4-FFF2-40B4-BE49-F238E27FC236}">
                <a16:creationId xmlns:a16="http://schemas.microsoft.com/office/drawing/2014/main" id="{DA7E6095-FADF-4783-A75E-6E972A15BAA2}"/>
              </a:ext>
            </a:extLst>
          </p:cNvPr>
          <p:cNvSpPr/>
          <p:nvPr/>
        </p:nvSpPr>
        <p:spPr>
          <a:xfrm rot="5400000">
            <a:off x="6178953" y="3084847"/>
            <a:ext cx="152987" cy="1816099"/>
          </a:xfrm>
          <a:prstGeom prst="righ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316F6C-7B18-4035-B112-F5ABD734C251}"/>
                  </a:ext>
                </a:extLst>
              </p:cNvPr>
              <p:cNvSpPr txBox="1"/>
              <p:nvPr/>
            </p:nvSpPr>
            <p:spPr>
              <a:xfrm>
                <a:off x="565845" y="4594911"/>
                <a:ext cx="6970241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16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ko-KR" altLang="en-US" sz="1600" dirty="0"/>
                  <a:t>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mod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계산</a:t>
                </a:r>
                <a:r>
                  <a:rPr lang="en-US" altLang="ko-KR" sz="1600" dirty="0"/>
                  <a:t>,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ko-Kore-KR" sz="16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양자 위성 추정</a:t>
                </a:r>
                <a:r>
                  <a:rPr kumimoji="1" lang="en-US" altLang="ko-KR" sz="1600" dirty="0"/>
                  <a:t>(Fourier)</a:t>
                </a:r>
                <a:r>
                  <a:rPr kumimoji="1" lang="ko-KR" altLang="en-US" sz="1600" dirty="0"/>
                  <a:t>을 통해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mod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의 위상을 각 레지스터에 저장</a:t>
                </a:r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역 </a:t>
                </a:r>
                <a:r>
                  <a:rPr kumimoji="1" lang="en-US" altLang="ko-KR" sz="1600" dirty="0"/>
                  <a:t>Fourier</a:t>
                </a:r>
                <a:r>
                  <a:rPr kumimoji="1" lang="ko-KR" altLang="en-US" sz="1600" dirty="0"/>
                  <a:t> 변환을 통해 위상 </a:t>
                </a:r>
                <a:r>
                  <a:rPr kumimoji="1" lang="en-US" altLang="ko-KR" sz="1600" dirty="0"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sym typeface="Wingdings" pitchFamily="2" charset="2"/>
                  </a:rPr>
                  <a:t> </a:t>
                </a:r>
                <a:r>
                  <a:rPr kumimoji="1" lang="ko-KR" altLang="en-US" sz="1600" dirty="0"/>
                  <a:t> 측정할 수 있는 계산 기반으로 변환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연속 분수 알고리즘</a:t>
                </a:r>
                <a:r>
                  <a:rPr lang="en-US" altLang="ko-KR" sz="1600" dirty="0"/>
                  <a:t>(</a:t>
                </a:r>
                <a:r>
                  <a:rPr lang="en" altLang="ko-Kore-KR" sz="1600" dirty="0"/>
                  <a:t>Continued fraction</a:t>
                </a:r>
                <a:r>
                  <a:rPr lang="en-US" altLang="ko-KR" sz="1600" dirty="0"/>
                  <a:t>)</a:t>
                </a:r>
                <a:r>
                  <a:rPr lang="ko-KR" altLang="en-US" sz="1600" dirty="0" err="1"/>
                  <a:t>으로</a:t>
                </a:r>
                <a:r>
                  <a:rPr lang="ko-KR" altLang="en-US" sz="1600" dirty="0"/>
                  <a:t> 주기를 찾음 </a:t>
                </a:r>
                <a:endParaRPr lang="en-US" altLang="ko-KR" sz="1600" dirty="0"/>
              </a:p>
              <a:p>
                <a:r>
                  <a:rPr lang="ko-KR" altLang="en-US" sz="1600" dirty="0"/>
                  <a:t>        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316F6C-7B18-4035-B112-F5ABD734C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5" y="4594911"/>
                <a:ext cx="6970241" cy="2062103"/>
              </a:xfrm>
              <a:prstGeom prst="rect">
                <a:avLst/>
              </a:prstGeom>
              <a:blipFill>
                <a:blip r:embed="rId3"/>
                <a:stretch>
                  <a:fillRect l="-350" t="-11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오른쪽 대괄호[R] 17">
            <a:extLst>
              <a:ext uri="{FF2B5EF4-FFF2-40B4-BE49-F238E27FC236}">
                <a16:creationId xmlns:a16="http://schemas.microsoft.com/office/drawing/2014/main" id="{25FE4B94-C7F7-462F-B9D4-7F043AF6C2A9}"/>
              </a:ext>
            </a:extLst>
          </p:cNvPr>
          <p:cNvSpPr/>
          <p:nvPr/>
        </p:nvSpPr>
        <p:spPr>
          <a:xfrm rot="10800000">
            <a:off x="496768" y="4724744"/>
            <a:ext cx="69781" cy="62083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4041D9-5C5F-4866-AFED-ABEC4467E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119" y="1321207"/>
            <a:ext cx="4127085" cy="29510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751594-3DB3-4EED-ABDA-23C3D5EC0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99" y="4272217"/>
            <a:ext cx="3269293" cy="23910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5280E1-A19B-49EA-8531-3EAA1FE178A1}"/>
              </a:ext>
            </a:extLst>
          </p:cNvPr>
          <p:cNvSpPr/>
          <p:nvPr/>
        </p:nvSpPr>
        <p:spPr>
          <a:xfrm>
            <a:off x="7799880" y="2825018"/>
            <a:ext cx="3980199" cy="680138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002299-E2B2-4A5B-8CE6-4B437CAA5A6B}"/>
              </a:ext>
            </a:extLst>
          </p:cNvPr>
          <p:cNvSpPr/>
          <p:nvPr/>
        </p:nvSpPr>
        <p:spPr>
          <a:xfrm>
            <a:off x="7784920" y="3570937"/>
            <a:ext cx="3995160" cy="2391060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대괄호[R] 25">
            <a:extLst>
              <a:ext uri="{FF2B5EF4-FFF2-40B4-BE49-F238E27FC236}">
                <a16:creationId xmlns:a16="http://schemas.microsoft.com/office/drawing/2014/main" id="{DC61BA21-380A-424A-AE51-4C22F3033E5D}"/>
              </a:ext>
            </a:extLst>
          </p:cNvPr>
          <p:cNvSpPr/>
          <p:nvPr/>
        </p:nvSpPr>
        <p:spPr>
          <a:xfrm rot="10800000">
            <a:off x="461426" y="5660166"/>
            <a:ext cx="152987" cy="156703"/>
          </a:xfrm>
          <a:prstGeom prst="righ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D1D572-160B-4DAF-B253-E5584678C505}"/>
              </a:ext>
            </a:extLst>
          </p:cNvPr>
          <p:cNvSpPr/>
          <p:nvPr/>
        </p:nvSpPr>
        <p:spPr>
          <a:xfrm>
            <a:off x="7799880" y="6025019"/>
            <a:ext cx="3241812" cy="631995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대괄호[R] 29">
            <a:extLst>
              <a:ext uri="{FF2B5EF4-FFF2-40B4-BE49-F238E27FC236}">
                <a16:creationId xmlns:a16="http://schemas.microsoft.com/office/drawing/2014/main" id="{D813058A-0E7E-4780-ADDC-C74478BCA1CC}"/>
              </a:ext>
            </a:extLst>
          </p:cNvPr>
          <p:cNvSpPr/>
          <p:nvPr/>
        </p:nvSpPr>
        <p:spPr>
          <a:xfrm rot="10800000">
            <a:off x="463817" y="6131454"/>
            <a:ext cx="152987" cy="156703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D87589-5E4F-4B9C-B5BD-D080BD37CD8A}"/>
              </a:ext>
            </a:extLst>
          </p:cNvPr>
          <p:cNvSpPr/>
          <p:nvPr/>
        </p:nvSpPr>
        <p:spPr>
          <a:xfrm>
            <a:off x="7536086" y="1271392"/>
            <a:ext cx="4294747" cy="550518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927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F25DE-2247-4B6E-8E97-63E3E7ED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양자 컴퓨터 플랫폼 비교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3CE23C-4C14-40A4-853D-F53BDF2FF435}"/>
              </a:ext>
            </a:extLst>
          </p:cNvPr>
          <p:cNvSpPr/>
          <p:nvPr/>
        </p:nvSpPr>
        <p:spPr>
          <a:xfrm>
            <a:off x="1" y="6456557"/>
            <a:ext cx="1188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2E75B6"/>
                </a:solidFill>
                <a:latin typeface="Arial" panose="020B0604020202020204" pitchFamily="34" charset="0"/>
              </a:rPr>
              <a:t>자료 출처</a:t>
            </a:r>
            <a:r>
              <a:rPr lang="en-US" altLang="ko-KR" b="1" dirty="0">
                <a:solidFill>
                  <a:srgbClr val="2E75B6"/>
                </a:solidFill>
                <a:latin typeface="Arial" panose="020B0604020202020204" pitchFamily="34" charset="0"/>
              </a:rPr>
              <a:t>: Overview and comparison of gate level quantum software platforms</a:t>
            </a:r>
            <a:endParaRPr lang="ko-KR" altLang="en-US" b="1" dirty="0">
              <a:solidFill>
                <a:srgbClr val="2E75B6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971832F-9167-4435-9E26-68E034CF68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1143004"/>
          <a:ext cx="1219199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635">
                  <a:extLst>
                    <a:ext uri="{9D8B030D-6E8A-4147-A177-3AD203B41FA5}">
                      <a16:colId xmlns:a16="http://schemas.microsoft.com/office/drawing/2014/main" val="3704180728"/>
                    </a:ext>
                  </a:extLst>
                </a:gridCol>
                <a:gridCol w="2555591">
                  <a:extLst>
                    <a:ext uri="{9D8B030D-6E8A-4147-A177-3AD203B41FA5}">
                      <a16:colId xmlns:a16="http://schemas.microsoft.com/office/drawing/2014/main" val="2391947219"/>
                    </a:ext>
                  </a:extLst>
                </a:gridCol>
                <a:gridCol w="2555591">
                  <a:extLst>
                    <a:ext uri="{9D8B030D-6E8A-4147-A177-3AD203B41FA5}">
                      <a16:colId xmlns:a16="http://schemas.microsoft.com/office/drawing/2014/main" val="364256674"/>
                    </a:ext>
                  </a:extLst>
                </a:gridCol>
                <a:gridCol w="2555591">
                  <a:extLst>
                    <a:ext uri="{9D8B030D-6E8A-4147-A177-3AD203B41FA5}">
                      <a16:colId xmlns:a16="http://schemas.microsoft.com/office/drawing/2014/main" val="1194677815"/>
                    </a:ext>
                  </a:extLst>
                </a:gridCol>
                <a:gridCol w="2555591">
                  <a:extLst>
                    <a:ext uri="{9D8B030D-6E8A-4147-A177-3AD203B41FA5}">
                      <a16:colId xmlns:a16="http://schemas.microsoft.com/office/drawing/2014/main" val="1855930410"/>
                    </a:ext>
                  </a:extLst>
                </a:gridCol>
              </a:tblGrid>
              <a:tr h="266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Feature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IBM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ETH Zurich (IBM)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Microsoft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ETRI</a:t>
                      </a:r>
                      <a:endParaRPr lang="ko-KR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522031"/>
                  </a:ext>
                </a:extLst>
              </a:tr>
              <a:tr h="266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2E75B6"/>
                          </a:solidFill>
                        </a:rPr>
                        <a:t>First Release</a:t>
                      </a:r>
                      <a:endParaRPr lang="ko-KR" altLang="en-US" sz="1200" b="1" dirty="0">
                        <a:solidFill>
                          <a:srgbClr val="2E75B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2017. 3.</a:t>
                      </a:r>
                      <a:endParaRPr lang="ko-KR" altLang="en-US" sz="12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2017. 1.</a:t>
                      </a:r>
                      <a:endParaRPr lang="ko-KR" altLang="en-US" sz="12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2018. 1.</a:t>
                      </a:r>
                      <a:endParaRPr lang="ko-KR" altLang="en-US" sz="12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2020. 3.</a:t>
                      </a:r>
                      <a:endParaRPr lang="ko-KR" altLang="en-US" sz="12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775419"/>
                  </a:ext>
                </a:extLst>
              </a:tr>
              <a:tr h="266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Version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0.5.4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0.3.6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0.2.1802.2202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772832"/>
                  </a:ext>
                </a:extLst>
              </a:tr>
              <a:tr h="266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Open Source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64090"/>
                  </a:ext>
                </a:extLst>
              </a:tr>
              <a:tr h="266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License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Apache-2.0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Apache-2.0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MIT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195262"/>
                  </a:ext>
                </a:extLst>
              </a:tr>
              <a:tr h="266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Mac, Windows, Linux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Mac, Windows, Linux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Mac, Windows, Linux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Web-base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842194"/>
                  </a:ext>
                </a:extLst>
              </a:tr>
              <a:tr h="37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Requirements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Python 3.5+, </a:t>
                      </a:r>
                      <a:r>
                        <a:rPr lang="en-US" altLang="ko-KR" sz="1200" dirty="0" err="1"/>
                        <a:t>Jupyter</a:t>
                      </a:r>
                      <a:r>
                        <a:rPr lang="en-US" altLang="ko-KR" sz="1200" dirty="0"/>
                        <a:t> Notebooks, Anaconda 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Python 2 or 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Visual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Studio Code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Chrome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529472"/>
                  </a:ext>
                </a:extLst>
              </a:tr>
              <a:tr h="266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2E75B6"/>
                          </a:solidFill>
                        </a:rPr>
                        <a:t>Classical Host Language</a:t>
                      </a:r>
                      <a:endParaRPr lang="ko-KR" altLang="en-US" sz="1200" b="1" dirty="0">
                        <a:solidFill>
                          <a:srgbClr val="2E75B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2E75B6"/>
                          </a:solidFill>
                        </a:rPr>
                        <a:t>Python, JavaScript, Swift</a:t>
                      </a:r>
                      <a:endParaRPr lang="ko-KR" altLang="en-US" sz="1200" b="1" dirty="0">
                        <a:solidFill>
                          <a:srgbClr val="2E75B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2E75B6"/>
                          </a:solidFill>
                        </a:rPr>
                        <a:t>Python</a:t>
                      </a:r>
                      <a:endParaRPr lang="ko-KR" altLang="en-US" sz="1200" b="1" dirty="0">
                        <a:solidFill>
                          <a:srgbClr val="2E75B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2E75B6"/>
                          </a:solidFill>
                        </a:rPr>
                        <a:t>C#</a:t>
                      </a:r>
                      <a:endParaRPr lang="ko-KR" altLang="en-US" sz="1200" b="1" dirty="0">
                        <a:solidFill>
                          <a:srgbClr val="2E75B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endParaRPr lang="ko-KR" altLang="en-US" sz="12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289302"/>
                  </a:ext>
                </a:extLst>
              </a:tr>
              <a:tr h="266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Quantum Program Language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Qiskit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ProjectQ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Q#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Q|Crypton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048871"/>
                  </a:ext>
                </a:extLst>
              </a:tr>
              <a:tr h="266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Quantum Language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OpenQASM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081955"/>
                  </a:ext>
                </a:extLst>
              </a:tr>
              <a:tr h="526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Quantum Hardware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IBMQX2 (5 qubits), IBMQX4 (5 qubits), IBMQX5 (16 qubits), QS1.1 (20 qubits)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No dedicated hardware can connect to IBM </a:t>
                      </a:r>
                      <a:r>
                        <a:rPr lang="en-US" altLang="ko-KR" sz="1200" dirty="0" err="1"/>
                        <a:t>backends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010990"/>
                  </a:ext>
                </a:extLst>
              </a:tr>
              <a:tr h="37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Simulator</a:t>
                      </a:r>
                      <a:endParaRPr lang="ko-KR" altLang="en-US" sz="12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~25 qubits locally, </a:t>
                      </a:r>
                    </a:p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30 through cloud</a:t>
                      </a:r>
                      <a:endParaRPr lang="ko-KR" altLang="en-US" sz="12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~28 qubits locally</a:t>
                      </a:r>
                      <a:endParaRPr lang="ko-KR" altLang="en-US" sz="12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30 qubits locally, </a:t>
                      </a:r>
                    </a:p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40 through Azure cloud</a:t>
                      </a:r>
                      <a:endParaRPr lang="ko-KR" altLang="en-US" sz="12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2E75B6"/>
                          </a:solidFill>
                          <a:latin typeface="+mn-lt"/>
                          <a:ea typeface="+mn-ea"/>
                          <a:cs typeface="+mn-cs"/>
                        </a:rPr>
                        <a:t>~30 qubits</a:t>
                      </a:r>
                      <a:endParaRPr lang="ko-KR" altLang="en-US" sz="1200" b="1" kern="1200" dirty="0">
                        <a:solidFill>
                          <a:srgbClr val="2E75B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333445"/>
                  </a:ext>
                </a:extLst>
              </a:tr>
              <a:tr h="679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Features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Generate QASM code, topology specific compiler, community Slack channel, circuit drawer, Aqua library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Draw circuits, connect to IBM </a:t>
                      </a:r>
                      <a:r>
                        <a:rPr lang="en-US" altLang="ko-KR" sz="1200" dirty="0" err="1"/>
                        <a:t>backends</a:t>
                      </a:r>
                      <a:r>
                        <a:rPr lang="en-US" altLang="ko-KR" sz="1200" dirty="0"/>
                        <a:t>, multiple library plug-ins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Built-in algorithms, example algorithms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High-level Visual Q-Programming</a:t>
                      </a:r>
                    </a:p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Quantum Compile(QASM), </a:t>
                      </a:r>
                    </a:p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Draw Quantum Circuit</a:t>
                      </a:r>
                    </a:p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Quantum Resource Analysis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997297"/>
                  </a:ext>
                </a:extLst>
              </a:tr>
            </a:tbl>
          </a:graphicData>
        </a:graphic>
      </p:graphicFrame>
      <p:pic>
        <p:nvPicPr>
          <p:cNvPr id="6" name="Google Shape;94;p3">
            <a:extLst>
              <a:ext uri="{FF2B5EF4-FFF2-40B4-BE49-F238E27FC236}">
                <a16:creationId xmlns:a16="http://schemas.microsoft.com/office/drawing/2014/main" id="{3F8B645B-0214-4B57-AE07-82F29B33C5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4779" y="3612586"/>
            <a:ext cx="874988" cy="31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1;gbe5d88db95_0_22">
            <a:extLst>
              <a:ext uri="{FF2B5EF4-FFF2-40B4-BE49-F238E27FC236}">
                <a16:creationId xmlns:a16="http://schemas.microsoft.com/office/drawing/2014/main" id="{BA3F43AC-23F2-4B1A-BCC4-3E296A87D7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170" t="22400" r="12009" b="18546"/>
          <a:stretch/>
        </p:blipFill>
        <p:spPr>
          <a:xfrm>
            <a:off x="3552497" y="3612586"/>
            <a:ext cx="969053" cy="31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76;gbe5d88db95_0_6">
            <a:extLst>
              <a:ext uri="{FF2B5EF4-FFF2-40B4-BE49-F238E27FC236}">
                <a16:creationId xmlns:a16="http://schemas.microsoft.com/office/drawing/2014/main" id="{4FFDEA16-E60E-4B2B-B1F8-7CC3227145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8630" y="3556039"/>
            <a:ext cx="617253" cy="385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CA9F92-95DB-46EA-A137-15A618E1E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0996" y="3672007"/>
            <a:ext cx="792086" cy="1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95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F4961C89-F0AC-45A4-AE82-C3CA8D5AF1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/>
                  <a:t>Shor </a:t>
                </a:r>
                <a:r>
                  <a:rPr lang="ko-KR" altLang="en-US"/>
                  <a:t>알고리즘 동작 원리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/>
                  <a:t> 위상 추정</a:t>
                </a: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F4961C89-F0AC-45A4-AE82-C3CA8D5AF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63" t="-8800" b="-19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96FF30-544E-4578-AAAE-743D2BDD650D}"/>
                  </a:ext>
                </a:extLst>
              </p:cNvPr>
              <p:cNvSpPr txBox="1"/>
              <p:nvPr/>
            </p:nvSpPr>
            <p:spPr>
              <a:xfrm>
                <a:off x="613481" y="1227407"/>
                <a:ext cx="2513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"/>
                        <m:endChr m:val="⟩"/>
                        <m:ctrlPr>
                          <a:rPr kumimoji="1" lang="ko-Kore-KR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kumimoji="1" lang="ko-Kore-KR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1800" dirty="0"/>
                          <m:t>mod</m:t>
                        </m:r>
                        <m:r>
                          <m:rPr>
                            <m:nor/>
                          </m:rPr>
                          <a:rPr lang="en-US" altLang="ko-KR" sz="1800" dirty="0"/>
                          <m:t> 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</m:d>
                  </m:oMath>
                </a14:m>
                <a:r>
                  <a:rPr kumimoji="1" lang="ko-Kore-KR" altLang="en-US" sz="1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96FF30-544E-4578-AAAE-743D2BDD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81" y="1227407"/>
                <a:ext cx="2513445" cy="369332"/>
              </a:xfrm>
              <a:prstGeom prst="rect">
                <a:avLst/>
              </a:prstGeom>
              <a:blipFill>
                <a:blip r:embed="rId3"/>
                <a:stretch>
                  <a:fillRect l="-1699" t="-118033" r="-16505" b="-185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488CC4-21FC-4A49-8A14-0EE1141721FF}"/>
                  </a:ext>
                </a:extLst>
              </p:cNvPr>
              <p:cNvSpPr txBox="1"/>
              <p:nvPr/>
            </p:nvSpPr>
            <p:spPr>
              <a:xfrm>
                <a:off x="1536206" y="1735926"/>
                <a:ext cx="1283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|7</m:t>
                          </m:r>
                        </m:e>
                      </m:d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488CC4-21FC-4A49-8A14-0EE114172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206" y="1735926"/>
                <a:ext cx="1283236" cy="369332"/>
              </a:xfrm>
              <a:prstGeom prst="rect">
                <a:avLst/>
              </a:prstGeom>
              <a:blipFill>
                <a:blip r:embed="rId4"/>
                <a:stretch>
                  <a:fillRect t="-120000" r="-36019" b="-19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704502-F7D3-44C0-BCBC-12B14BAAD4A2}"/>
                  </a:ext>
                </a:extLst>
              </p:cNvPr>
              <p:cNvSpPr txBox="1"/>
              <p:nvPr/>
            </p:nvSpPr>
            <p:spPr>
              <a:xfrm>
                <a:off x="1424893" y="2059013"/>
                <a:ext cx="1394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|4</m:t>
                          </m:r>
                        </m:e>
                      </m:d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704502-F7D3-44C0-BCBC-12B14BAAD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893" y="2059013"/>
                <a:ext cx="1394549" cy="369332"/>
              </a:xfrm>
              <a:prstGeom prst="rect">
                <a:avLst/>
              </a:prstGeom>
              <a:blipFill>
                <a:blip r:embed="rId5"/>
                <a:stretch>
                  <a:fillRect t="-120000" r="-32751" b="-19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A3E21-AEBD-40CD-A920-ED49905CAA70}"/>
                  </a:ext>
                </a:extLst>
              </p:cNvPr>
              <p:cNvSpPr txBox="1"/>
              <p:nvPr/>
            </p:nvSpPr>
            <p:spPr>
              <a:xfrm>
                <a:off x="1424893" y="2399346"/>
                <a:ext cx="1522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e>
                      </m:d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A3E21-AEBD-40CD-A920-ED49905CA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893" y="2399346"/>
                <a:ext cx="1522789" cy="369332"/>
              </a:xfrm>
              <a:prstGeom prst="rect">
                <a:avLst/>
              </a:prstGeom>
              <a:blipFill>
                <a:blip r:embed="rId6"/>
                <a:stretch>
                  <a:fillRect t="-120000" r="-30000" b="-19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7E95BE-534D-4943-BBE4-EB02D0BE5982}"/>
                  </a:ext>
                </a:extLst>
              </p:cNvPr>
              <p:cNvSpPr txBox="1"/>
              <p:nvPr/>
            </p:nvSpPr>
            <p:spPr>
              <a:xfrm>
                <a:off x="1426527" y="2723351"/>
                <a:ext cx="1394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7E95BE-534D-4943-BBE4-EB02D0BE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7" y="2723351"/>
                <a:ext cx="1394548" cy="369332"/>
              </a:xfrm>
              <a:prstGeom prst="rect">
                <a:avLst/>
              </a:prstGeom>
              <a:blipFill>
                <a:blip r:embed="rId7"/>
                <a:stretch>
                  <a:fillRect t="-120000" r="-33188" b="-19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C5F015-647A-4919-90FF-8719CE420A4A}"/>
              </a:ext>
            </a:extLst>
          </p:cNvPr>
          <p:cNvSpPr txBox="1"/>
          <p:nvPr/>
        </p:nvSpPr>
        <p:spPr>
          <a:xfrm>
            <a:off x="1014203" y="225251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dirty="0">
                <a:sym typeface="Wingdings" pitchFamily="2" charset="2"/>
              </a:rPr>
              <a:t></a:t>
            </a:r>
            <a:endParaRPr kumimoji="1" lang="ko-Kore-KR" altLang="en-US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C73059-525B-479B-B523-D89E958E8DC5}"/>
              </a:ext>
            </a:extLst>
          </p:cNvPr>
          <p:cNvSpPr/>
          <p:nvPr/>
        </p:nvSpPr>
        <p:spPr>
          <a:xfrm>
            <a:off x="1486601" y="2768678"/>
            <a:ext cx="1239770" cy="324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54355C-EFC9-4A51-BD4E-C4D6B3ACA16D}"/>
                  </a:ext>
                </a:extLst>
              </p:cNvPr>
              <p:cNvSpPr txBox="1"/>
              <p:nvPr/>
            </p:nvSpPr>
            <p:spPr>
              <a:xfrm>
                <a:off x="3935813" y="1786927"/>
                <a:ext cx="6719981" cy="411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0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kumimoji="1" lang="ko-Kore-KR" alt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ore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kumimoji="1" lang="ko-KR" altLang="en-US" sz="2000" b="1" i="0" smtClean="0">
                        <a:latin typeface="Cambria Math" panose="02040503050406030204" pitchFamily="18" charset="0"/>
                      </a:rPr>
                      <m:t>에서</m:t>
                    </m:r>
                    <m:r>
                      <a:rPr kumimoji="1" lang="en-US" altLang="ko-Kore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ko-Kore-K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0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kumimoji="1" lang="ko-KR" altLang="en-US" sz="2000" b="1" i="0" dirty="0" smtClean="0">
                        <a:latin typeface="Cambria Math" panose="02040503050406030204" pitchFamily="18" charset="0"/>
                      </a:rPr>
                      <m:t>인</m:t>
                    </m:r>
                    <m:r>
                      <a:rPr kumimoji="1" lang="ko-KR" alt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2000" b="1" i="0" dirty="0" smtClean="0">
                        <a:latin typeface="Cambria Math" panose="02040503050406030204" pitchFamily="18" charset="0"/>
                      </a:rPr>
                      <m:t>경우</m:t>
                    </m:r>
                    <m:r>
                      <a:rPr kumimoji="1" lang="ko-KR" alt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2000" b="1" i="0" dirty="0" smtClean="0">
                        <a:latin typeface="Cambria Math" panose="02040503050406030204" pitchFamily="18" charset="0"/>
                      </a:rPr>
                      <m:t>고유</m:t>
                    </m:r>
                    <m:r>
                      <a:rPr kumimoji="1" lang="ko-KR" alt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2000" b="1" i="0" dirty="0" smtClean="0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kumimoji="1" lang="ko-KR" altLang="en-US" sz="2000" b="1" dirty="0"/>
                  <a:t> </a:t>
                </a:r>
                <a:r>
                  <a:rPr kumimoji="1" lang="en-US" altLang="ko-KR" sz="2000" b="1" dirty="0"/>
                  <a:t>1</a:t>
                </a:r>
                <a:r>
                  <a:rPr kumimoji="1" lang="ko-KR" altLang="en-US" sz="2000" b="1" dirty="0"/>
                  <a:t> </a:t>
                </a:r>
                <a:r>
                  <a:rPr kumimoji="1" lang="ko-KR" altLang="en-US" sz="2000" b="1"/>
                  <a:t>을 가짐</a:t>
                </a:r>
                <a:r>
                  <a:rPr kumimoji="1" lang="en-US" altLang="ko-KR" sz="2000" b="1"/>
                  <a:t> (</a:t>
                </a:r>
                <a:r>
                  <a:rPr kumimoji="1" lang="ko-KR" altLang="en-US" sz="2000" b="1"/>
                  <a:t>주기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kumimoji="1" lang="en-US" altLang="ko-KR" sz="2000" b="1" dirty="0"/>
                  <a:t>)</a:t>
                </a:r>
                <a:endParaRPr kumimoji="1" lang="en-US" altLang="ko-KR" sz="16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54355C-EFC9-4A51-BD4E-C4D6B3ACA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813" y="1786927"/>
                <a:ext cx="6719981" cy="411779"/>
              </a:xfrm>
              <a:prstGeom prst="rect">
                <a:avLst/>
              </a:prstGeom>
              <a:blipFill>
                <a:blip r:embed="rId8"/>
                <a:stretch>
                  <a:fillRect l="-817" t="-114706" b="-177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D4871B-46B6-42A0-ADCE-1663B6DA5690}"/>
                  </a:ext>
                </a:extLst>
              </p:cNvPr>
              <p:cNvSpPr txBox="1"/>
              <p:nvPr/>
            </p:nvSpPr>
            <p:spPr>
              <a:xfrm>
                <a:off x="411920" y="3515974"/>
                <a:ext cx="104374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 </a:t>
                </a:r>
                <a:r>
                  <a:rPr kumimoji="1" lang="en-US" altLang="ko-KR" sz="1600"/>
                  <a:t>Shor </a:t>
                </a:r>
                <a:r>
                  <a:rPr kumimoji="1" lang="ko-KR" altLang="en-US" sz="1600"/>
                  <a:t>알고리즘이 획기적인 점은 </a:t>
                </a:r>
                <a:r>
                  <a:rPr kumimoji="1" lang="ko-KR" altLang="en-US" sz="1600" b="1"/>
                  <a:t>중첩 </a:t>
                </a:r>
                <a:r>
                  <a:rPr kumimoji="1" lang="ko-KR" altLang="en-US" sz="1600" b="1" dirty="0"/>
                  <a:t>상태의 서로 다른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6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kumimoji="1" lang="ko-Kore-KR" altLang="en-US" sz="1600" b="1" dirty="0"/>
                  <a:t>지만</a:t>
                </a:r>
                <a:r>
                  <a:rPr kumimoji="1" lang="ko-KR" altLang="en-US" sz="1600" b="1" dirty="0"/>
                  <a:t> 위상 추정 </a:t>
                </a:r>
                <a:r>
                  <a:rPr kumimoji="1" lang="ko-KR" altLang="en-US" sz="1600" dirty="0"/>
                  <a:t>시</a:t>
                </a:r>
                <a:r>
                  <a:rPr kumimoji="1" lang="en-US" altLang="ko-KR" sz="1600" dirty="0"/>
                  <a:t>,</a:t>
                </a:r>
                <a:r>
                  <a:rPr kumimoji="1" lang="ko-KR" altLang="en-US" sz="1600" dirty="0"/>
                  <a:t> </a:t>
                </a:r>
                <a:r>
                  <a:rPr kumimoji="1" lang="ko-KR" altLang="en-US" sz="1600" b="1"/>
                  <a:t>분모에 공통된 </a:t>
                </a:r>
                <a:r>
                  <a:rPr kumimoji="1" lang="ko-KR" altLang="en-US" sz="1600" b="1" dirty="0"/>
                  <a:t>고유 값</a:t>
                </a:r>
                <a:r>
                  <a:rPr kumimoji="1"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을 가짐 </a:t>
                </a:r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D4871B-46B6-42A0-ADCE-1663B6DA5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3515974"/>
                <a:ext cx="10437473" cy="338554"/>
              </a:xfrm>
              <a:prstGeom prst="rect">
                <a:avLst/>
              </a:prstGeom>
              <a:blipFill>
                <a:blip r:embed="rId9"/>
                <a:stretch>
                  <a:fillRect l="-234" t="-7273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62A245-9702-4CF4-87DC-C17AC8845B8D}"/>
              </a:ext>
            </a:extLst>
          </p:cNvPr>
          <p:cNvSpPr/>
          <p:nvPr/>
        </p:nvSpPr>
        <p:spPr>
          <a:xfrm>
            <a:off x="4201148" y="2173826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>
                <a:sym typeface="Wingdings" pitchFamily="2" charset="2"/>
              </a:rPr>
              <a:t>해당 계산 기법은 </a:t>
            </a:r>
            <a:r>
              <a:rPr kumimoji="1" lang="ko-KR" altLang="en-US" dirty="0">
                <a:sym typeface="Wingdings" pitchFamily="2" charset="2"/>
              </a:rPr>
              <a:t>반복이 필요하며 획기적이지 않음</a:t>
            </a:r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0308AF-4348-4309-9F5C-09C06F3373C3}"/>
                  </a:ext>
                </a:extLst>
              </p:cNvPr>
              <p:cNvSpPr txBox="1"/>
              <p:nvPr/>
            </p:nvSpPr>
            <p:spPr>
              <a:xfrm>
                <a:off x="3420130" y="4343973"/>
                <a:ext cx="3983463" cy="500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ko-Kore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ore-KR" sz="1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ore-KR" sz="1800" b="0" i="0" dirty="0">
                    <a:latin typeface="+mj-lt"/>
                  </a:rPr>
                  <a:t>⟩</a:t>
                </a:r>
                <a14:m>
                  <m:oMath xmlns:m="http://schemas.openxmlformats.org/officeDocument/2006/math"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ko-Kore-KR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ore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rad>
                      </m:den>
                    </m:f>
                    <m:r>
                      <a:rPr kumimoji="1" lang="ko-KR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ko-KR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b="0" i="0" dirty="0" smtClean="0"/>
                      <m:t> </m:t>
                    </m:r>
                    <m:r>
                      <m:rPr>
                        <m:nor/>
                      </m:rPr>
                      <a:rPr kumimoji="1" lang="en-US" altLang="ko-KR" sz="1800" b="0" i="0" dirty="0" smtClean="0"/>
                      <m:t>+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dirty="0"/>
                      <m:t> </m:t>
                    </m:r>
                    <m:r>
                      <m:rPr>
                        <m:nor/>
                      </m:rPr>
                      <a:rPr kumimoji="1" lang="en-US" altLang="ko-KR" sz="1800" dirty="0"/>
                      <m:t>+</m:t>
                    </m:r>
                  </m:oMath>
                </a14:m>
                <a:r>
                  <a:rPr kumimoji="1" lang="en-US" altLang="ko-KR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dirty="0"/>
                      <m:t> </m:t>
                    </m:r>
                    <m:r>
                      <m:rPr>
                        <m:nor/>
                      </m:rPr>
                      <a:rPr kumimoji="1" lang="en-US" altLang="ko-KR" sz="1800" dirty="0"/>
                      <m:t>+</m:t>
                    </m:r>
                    <m:r>
                      <m:rPr>
                        <m:nor/>
                      </m:rPr>
                      <a:rPr kumimoji="1" lang="ko-KR" altLang="en-US" sz="1800" dirty="0"/>
                      <m:t> 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13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dirty="0"/>
                      <m:t> </m:t>
                    </m:r>
                    <m:r>
                      <m:rPr>
                        <m:nor/>
                      </m:rPr>
                      <a:rPr kumimoji="1" lang="en-US" altLang="ko-KR" sz="1800" dirty="0"/>
                      <m:t>+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en-US" altLang="ko-KR" sz="1800" b="0" i="0" dirty="0" smtClean="0"/>
                      <m:t>)</m:t>
                    </m:r>
                  </m:oMath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0308AF-4348-4309-9F5C-09C06F337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30" y="4343973"/>
                <a:ext cx="3983463" cy="500971"/>
              </a:xfrm>
              <a:prstGeom prst="rect">
                <a:avLst/>
              </a:prstGeom>
              <a:blipFill>
                <a:blip r:embed="rId10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01AE35-8ABB-484C-B199-3C8167DE0B46}"/>
                  </a:ext>
                </a:extLst>
              </p:cNvPr>
              <p:cNvSpPr txBox="1"/>
              <p:nvPr/>
            </p:nvSpPr>
            <p:spPr>
              <a:xfrm>
                <a:off x="3420130" y="5001732"/>
                <a:ext cx="6059992" cy="568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ko-Kore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ore-KR" sz="1800" b="0" i="0" dirty="0">
                    <a:latin typeface="+mj-lt"/>
                  </a:rPr>
                  <a:t>⟩</a:t>
                </a:r>
                <a14:m>
                  <m:oMath xmlns:m="http://schemas.openxmlformats.org/officeDocument/2006/math"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ko-Kore-KR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ore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rad>
                      </m:den>
                    </m:f>
                    <m:r>
                      <a:rPr kumimoji="1" lang="ko-KR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b="0" i="0" dirty="0" smtClean="0"/>
                      <m:t> </m:t>
                    </m:r>
                    <m:r>
                      <m:rPr>
                        <m:nor/>
                      </m:rPr>
                      <a:rPr kumimoji="1" lang="en-US" altLang="ko-KR" sz="1800" b="0" i="0" dirty="0" smtClean="0"/>
                      <m:t>+</m:t>
                    </m:r>
                    <m:sSup>
                      <m:sSupPr>
                        <m:ctrlPr>
                          <a:rPr kumimoji="1"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l-GR" altLang="ko-K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dirty="0"/>
                      <m:t> </m:t>
                    </m:r>
                    <m:r>
                      <m:rPr>
                        <m:nor/>
                      </m:rPr>
                      <a:rPr kumimoji="1" lang="en-US" altLang="ko-KR" sz="1800" dirty="0"/>
                      <m:t>+</m:t>
                    </m:r>
                    <m:sSup>
                      <m:sSupPr>
                        <m:ctrlPr>
                          <a:rPr kumimoji="1"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kumimoji="1" lang="el-GR" altLang="ko-K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dirty="0"/>
                      <m:t> </m:t>
                    </m:r>
                    <m:r>
                      <m:rPr>
                        <m:nor/>
                      </m:rPr>
                      <a:rPr kumimoji="1" lang="en-US" altLang="ko-KR" sz="1800" dirty="0"/>
                      <m:t>+</m:t>
                    </m:r>
                    <m:sSup>
                      <m:sSupPr>
                        <m:ctrlPr>
                          <a:rPr kumimoji="1"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kumimoji="1" lang="el-GR" altLang="ko-K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13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dirty="0"/>
                      <m:t> </m:t>
                    </m:r>
                    <m:r>
                      <m:rPr>
                        <m:nor/>
                      </m:rPr>
                      <a:rPr kumimoji="1" lang="en-US" altLang="ko-KR" sz="1800" dirty="0"/>
                      <m:t>+</m:t>
                    </m:r>
                    <m:sSup>
                      <m:sSupPr>
                        <m:ctrlPr>
                          <a:rPr kumimoji="1"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kumimoji="1" lang="el-GR" altLang="ko-K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en-US" altLang="ko-KR" sz="1800" b="0" i="0" dirty="0" smtClean="0"/>
                      <m:t>)</m:t>
                    </m:r>
                  </m:oMath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01AE35-8ABB-484C-B199-3C8167DE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30" y="5001732"/>
                <a:ext cx="6059992" cy="568232"/>
              </a:xfrm>
              <a:prstGeom prst="rect">
                <a:avLst/>
              </a:prstGeom>
              <a:blipFill>
                <a:blip r:embed="rId11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DEC45F6E-35BE-4921-8DE1-7A36C0E284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061" y="5835424"/>
            <a:ext cx="1314172" cy="338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DDC86C-3FF8-4A64-8541-0FC8B30EAC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2013" y="4994558"/>
            <a:ext cx="2485838" cy="629786"/>
          </a:xfrm>
          <a:prstGeom prst="rect">
            <a:avLst/>
          </a:prstGeom>
        </p:spPr>
      </p:pic>
      <p:sp>
        <p:nvSpPr>
          <p:cNvPr id="18" name="왼쪽 대괄호[L] 42">
            <a:extLst>
              <a:ext uri="{FF2B5EF4-FFF2-40B4-BE49-F238E27FC236}">
                <a16:creationId xmlns:a16="http://schemas.microsoft.com/office/drawing/2014/main" id="{8125D997-949B-43DC-BF8C-CA1D317DEC60}"/>
              </a:ext>
            </a:extLst>
          </p:cNvPr>
          <p:cNvSpPr/>
          <p:nvPr/>
        </p:nvSpPr>
        <p:spPr>
          <a:xfrm>
            <a:off x="3126926" y="4343973"/>
            <a:ext cx="94129" cy="2064739"/>
          </a:xfrm>
          <a:prstGeom prst="leftBracket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78AA21-5389-4627-A356-9BDA9FDE6CAD}"/>
                  </a:ext>
                </a:extLst>
              </p:cNvPr>
              <p:cNvSpPr txBox="1"/>
              <p:nvPr/>
            </p:nvSpPr>
            <p:spPr>
              <a:xfrm>
                <a:off x="3420130" y="5834724"/>
                <a:ext cx="6361870" cy="568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ko-Kore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ore-KR" sz="1800" b="0" i="0" dirty="0">
                    <a:latin typeface="+mj-lt"/>
                  </a:rPr>
                  <a:t>⟩</a:t>
                </a:r>
                <a14:m>
                  <m:oMath xmlns:m="http://schemas.openxmlformats.org/officeDocument/2006/math"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ko-Kore-KR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ore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rad>
                      </m:den>
                    </m:f>
                    <m:r>
                      <a:rPr kumimoji="1" lang="ko-KR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b="0" i="0" dirty="0" smtClean="0"/>
                      <m:t> </m:t>
                    </m:r>
                    <m:r>
                      <m:rPr>
                        <m:nor/>
                      </m:rPr>
                      <a:rPr kumimoji="1" lang="en-US" altLang="ko-KR" sz="1800" b="0" i="0" dirty="0" smtClean="0"/>
                      <m:t>+</m:t>
                    </m:r>
                    <m:sSup>
                      <m:sSupPr>
                        <m:ctrlPr>
                          <a:rPr kumimoji="1"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kumimoji="1" lang="el-GR" altLang="ko-K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dirty="0"/>
                      <m:t> </m:t>
                    </m:r>
                    <m:r>
                      <m:rPr>
                        <m:nor/>
                      </m:rPr>
                      <a:rPr kumimoji="1" lang="en-US" altLang="ko-KR" sz="1800" dirty="0"/>
                      <m:t>+</m:t>
                    </m:r>
                    <m:sSup>
                      <m:sSupPr>
                        <m:ctrlPr>
                          <a:rPr kumimoji="1"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kumimoji="1" lang="el-GR" altLang="ko-K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dirty="0"/>
                      <m:t> </m:t>
                    </m:r>
                    <m:r>
                      <m:rPr>
                        <m:nor/>
                      </m:rPr>
                      <a:rPr kumimoji="1" lang="en-US" altLang="ko-KR" sz="1800" dirty="0"/>
                      <m:t>+</m:t>
                    </m:r>
                    <m:sSup>
                      <m:sSupPr>
                        <m:ctrlPr>
                          <a:rPr kumimoji="1"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kumimoji="1" lang="el-GR" altLang="ko-K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13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ko-KR" altLang="en-US" sz="1800" dirty="0"/>
                      <m:t> </m:t>
                    </m:r>
                    <m:r>
                      <m:rPr>
                        <m:nor/>
                      </m:rPr>
                      <a:rPr kumimoji="1" lang="en-US" altLang="ko-KR" sz="1800" dirty="0"/>
                      <m:t>+</m:t>
                    </m:r>
                    <m:sSup>
                      <m:sSupPr>
                        <m:ctrlPr>
                          <a:rPr kumimoji="1"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  <m:r>
                              <a:rPr kumimoji="1" lang="el-GR" altLang="ko-K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ko-Kore-KR" sz="1800" dirty="0"/>
                      <m:t>⟩</m:t>
                    </m:r>
                    <m:r>
                      <m:rPr>
                        <m:nor/>
                      </m:rPr>
                      <a:rPr kumimoji="1" lang="en-US" altLang="ko-KR" sz="1800" b="0" i="0" dirty="0" smtClean="0"/>
                      <m:t>)</m:t>
                    </m:r>
                  </m:oMath>
                </a14:m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78AA21-5389-4627-A356-9BDA9FDE6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30" y="5834724"/>
                <a:ext cx="6361870" cy="568232"/>
              </a:xfrm>
              <a:prstGeom prst="rect">
                <a:avLst/>
              </a:prstGeom>
              <a:blipFill>
                <a:blip r:embed="rId14"/>
                <a:stretch>
                  <a:fillRect b="-2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D2764B6-D068-42DA-879D-A855F0DBBD05}"/>
              </a:ext>
            </a:extLst>
          </p:cNvPr>
          <p:cNvSpPr txBox="1"/>
          <p:nvPr/>
        </p:nvSpPr>
        <p:spPr>
          <a:xfrm>
            <a:off x="3938864" y="5440734"/>
            <a:ext cx="234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.</a:t>
            </a:r>
          </a:p>
          <a:p>
            <a:r>
              <a:rPr kumimoji="1" lang="en-US" altLang="ko-Kore-KR" b="1" dirty="0"/>
              <a:t>.</a:t>
            </a:r>
            <a:endParaRPr kumimoji="1" lang="ko-Kore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1CEA8E-E43C-4D15-864B-22A9215E6744}"/>
              </a:ext>
            </a:extLst>
          </p:cNvPr>
          <p:cNvSpPr/>
          <p:nvPr/>
        </p:nvSpPr>
        <p:spPr>
          <a:xfrm>
            <a:off x="5485372" y="5253961"/>
            <a:ext cx="166386" cy="134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30FF4A-8594-4D18-95BE-8AA13C26D298}"/>
              </a:ext>
            </a:extLst>
          </p:cNvPr>
          <p:cNvSpPr/>
          <p:nvPr/>
        </p:nvSpPr>
        <p:spPr>
          <a:xfrm>
            <a:off x="5505544" y="6092232"/>
            <a:ext cx="166386" cy="134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8126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BB48F7C-A905-407E-B680-8A244AC30E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/>
                  <a:t>Shor </a:t>
                </a:r>
                <a:r>
                  <a:rPr lang="ko-KR" altLang="en-US"/>
                  <a:t>알고리즘 동작 원리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위</m:t>
                    </m:r>
                  </m:oMath>
                </a14:m>
                <a:r>
                  <a:rPr lang="ko-KR" altLang="en-US"/>
                  <a:t>상 </a:t>
                </a:r>
                <a:r>
                  <a:rPr lang="en-US" altLang="ko-KR">
                    <a:sym typeface="Wingdings" panose="05000000000000000000" pitchFamily="2" charset="2"/>
                  </a:rPr>
                  <a:t> </a:t>
                </a:r>
                <a:r>
                  <a:rPr lang="ko-KR" altLang="en-US">
                    <a:sym typeface="Wingdings" panose="05000000000000000000" pitchFamily="2" charset="2"/>
                  </a:rPr>
                  <a:t>주기 찾기</a:t>
                </a:r>
                <a:endParaRPr lang="ko-KR" altLang="en-US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BB48F7C-A905-407E-B680-8A244AC30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63" t="-8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9796A1-9195-452A-A752-D07DB5D2AFD0}"/>
                  </a:ext>
                </a:extLst>
              </p:cNvPr>
              <p:cNvSpPr txBox="1"/>
              <p:nvPr/>
            </p:nvSpPr>
            <p:spPr>
              <a:xfrm>
                <a:off x="613481" y="1328984"/>
                <a:ext cx="9886040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800" b="1" dirty="0"/>
                  <a:t>역 양자 </a:t>
                </a:r>
                <a:r>
                  <a:rPr kumimoji="1" lang="en-US" altLang="ko-KR" sz="1800" b="1" dirty="0"/>
                  <a:t>Fourier </a:t>
                </a:r>
                <a:r>
                  <a:rPr kumimoji="1" lang="ko-KR" altLang="en-US" sz="1800" b="1" dirty="0"/>
                  <a:t>후</a:t>
                </a:r>
                <a:r>
                  <a:rPr kumimoji="1" lang="en-US" altLang="ko-KR" sz="1800" b="1" dirty="0"/>
                  <a:t>,</a:t>
                </a:r>
                <a:r>
                  <a:rPr kumimoji="1" lang="ko-KR" altLang="en-US" sz="1800" b="1" dirty="0"/>
                  <a:t> </a:t>
                </a:r>
                <a:r>
                  <a:rPr kumimoji="1" lang="en-US" altLang="ko-KR" sz="1800" b="1" dirty="0"/>
                  <a:t>Measure</a:t>
                </a:r>
                <a:r>
                  <a:rPr kumimoji="1" lang="ko-KR" altLang="en-US" sz="1800" b="1" dirty="0"/>
                  <a:t>하면</a:t>
                </a:r>
                <a:r>
                  <a:rPr kumimoji="1" lang="en-US" altLang="ko-KR" sz="1800" b="1" dirty="0"/>
                  <a:t>,</a:t>
                </a:r>
                <a:r>
                  <a:rPr kumimoji="1" lang="ko-KR" altLang="en-US" sz="1800" b="1" dirty="0"/>
                  <a:t> 아래와 같이 </a:t>
                </a:r>
                <a:r>
                  <a:rPr kumimoji="1" lang="ko-KR" altLang="en-US" sz="1800" b="1"/>
                  <a:t>위상이 측정</a:t>
                </a:r>
                <a:endParaRPr kumimoji="1" lang="en-US" altLang="ko-KR" sz="1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800" b="1" dirty="0"/>
                  <a:t>마지막으로 연속 분수 알고리즘</a:t>
                </a:r>
                <a:r>
                  <a:rPr kumimoji="1" lang="en-US" altLang="ko-KR" sz="1800" b="1" dirty="0"/>
                  <a:t>(Classical)</a:t>
                </a:r>
                <a:r>
                  <a:rPr kumimoji="1" lang="ko-KR" altLang="en-US" sz="1800" b="1" dirty="0"/>
                  <a:t>을 사용하여</a:t>
                </a:r>
                <a:r>
                  <a:rPr kumimoji="1" lang="en-US" altLang="ko-KR" sz="1800" b="1" dirty="0"/>
                  <a:t>,</a:t>
                </a:r>
                <a:r>
                  <a:rPr kumimoji="1" lang="ko-KR" altLang="en-US" sz="1800" b="1" dirty="0"/>
                  <a:t> 관측한 위상에 대한 분모 </a:t>
                </a:r>
                <a14:m>
                  <m:oMath xmlns:m="http://schemas.openxmlformats.org/officeDocument/2006/math">
                    <m:r>
                      <a:rPr kumimoji="1" lang="en-US" altLang="ko-KR" sz="18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kumimoji="1" lang="ko-KR" altLang="en-US" sz="1800" b="1"/>
                  <a:t>을 찾음 </a:t>
                </a:r>
                <a:endParaRPr kumimoji="1" lang="en-US" altLang="ko-KR" sz="1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800" dirty="0"/>
              </a:p>
              <a:p>
                <a:pPr marL="285750" lvl="5" indent="-285750">
                  <a:buFont typeface="Arial" panose="020B0604020202020204" pitchFamily="34" charset="0"/>
                  <a:buChar char="•"/>
                </a:pPr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9796A1-9195-452A-A752-D07DB5D2A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81" y="1328984"/>
                <a:ext cx="9886040" cy="3970318"/>
              </a:xfrm>
              <a:prstGeom prst="rect">
                <a:avLst/>
              </a:prstGeom>
              <a:blipFill>
                <a:blip r:embed="rId3"/>
                <a:stretch>
                  <a:fillRect l="-432" t="-7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D5BC3E8-69BA-4C6C-B2EC-D27F57E00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692" y="1929643"/>
            <a:ext cx="2862912" cy="22456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7DB21B-A7C2-4BD8-80E9-5F71C398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674" y="2380120"/>
            <a:ext cx="3374091" cy="860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DE101C-E1E4-4E03-B874-1063829CB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124" y="4175312"/>
            <a:ext cx="1241221" cy="680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5F2262-CAD3-46FB-A66D-4326703EF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630" y="5930601"/>
            <a:ext cx="687412" cy="246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602853-CE2B-4C13-B031-C489E424B3FF}"/>
              </a:ext>
            </a:extLst>
          </p:cNvPr>
          <p:cNvSpPr txBox="1"/>
          <p:nvPr/>
        </p:nvSpPr>
        <p:spPr>
          <a:xfrm>
            <a:off x="1558034" y="5330347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Example ( s = 1,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0.25 phase)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1278BD-9A04-4CCA-A91A-6494B24C07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0953" y="5722624"/>
            <a:ext cx="5182290" cy="784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D2799D-3063-48E7-9326-34216FD5AF40}"/>
              </a:ext>
            </a:extLst>
          </p:cNvPr>
          <p:cNvSpPr txBox="1"/>
          <p:nvPr/>
        </p:nvSpPr>
        <p:spPr>
          <a:xfrm>
            <a:off x="2354244" y="589996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 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30E0D-7BCD-4674-A6EC-4016C0DC604C}"/>
              </a:ext>
            </a:extLst>
          </p:cNvPr>
          <p:cNvSpPr txBox="1"/>
          <p:nvPr/>
        </p:nvSpPr>
        <p:spPr>
          <a:xfrm>
            <a:off x="1127789" y="4852957"/>
            <a:ext cx="6272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연속 분수 알고리즘 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ore-KR" altLang="en-US" dirty="0"/>
              <a:t>충분히</a:t>
            </a:r>
            <a:r>
              <a:rPr kumimoji="1" lang="ko-KR" altLang="en-US" dirty="0"/>
              <a:t> 작아져 무시할 수 있을 때까지 분수를 만듦</a:t>
            </a: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038126-FE32-46D2-9CA5-A5F29764B1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7393" y="5725313"/>
            <a:ext cx="1505516" cy="567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296B3F-0515-476E-9004-655AFF0251BF}"/>
              </a:ext>
            </a:extLst>
          </p:cNvPr>
          <p:cNvSpPr txBox="1"/>
          <p:nvPr/>
        </p:nvSpPr>
        <p:spPr>
          <a:xfrm>
            <a:off x="7975339" y="5816642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365927-7F7D-4915-9A58-277D45AC0D89}"/>
              </a:ext>
            </a:extLst>
          </p:cNvPr>
          <p:cNvSpPr/>
          <p:nvPr/>
        </p:nvSpPr>
        <p:spPr>
          <a:xfrm>
            <a:off x="9857928" y="5963806"/>
            <a:ext cx="154641" cy="204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9215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C09FF57E-9158-4525-A174-8630C37948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/>
                  <a:t>Shor </a:t>
                </a:r>
                <a:r>
                  <a:rPr lang="ko-KR" altLang="en-US"/>
                  <a:t>알고리즘 동작 원리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위</m:t>
                    </m:r>
                  </m:oMath>
                </a14:m>
                <a:r>
                  <a:rPr lang="ko-KR" altLang="en-US"/>
                  <a:t>상 </a:t>
                </a:r>
                <a:r>
                  <a:rPr lang="en-US" altLang="ko-KR">
                    <a:sym typeface="Wingdings" panose="05000000000000000000" pitchFamily="2" charset="2"/>
                  </a:rPr>
                  <a:t> </a:t>
                </a:r>
                <a:r>
                  <a:rPr lang="ko-KR" altLang="en-US">
                    <a:sym typeface="Wingdings" panose="05000000000000000000" pitchFamily="2" charset="2"/>
                  </a:rPr>
                  <a:t>주기 찾기</a:t>
                </a:r>
                <a:endParaRPr lang="ko-KR" altLang="en-US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C09FF57E-9158-4525-A174-8630C37948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63" t="-8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3CA52B1-CD92-4B74-AD5C-F5F8D5FEBCC8}"/>
              </a:ext>
            </a:extLst>
          </p:cNvPr>
          <p:cNvSpPr txBox="1"/>
          <p:nvPr/>
        </p:nvSpPr>
        <p:spPr>
          <a:xfrm>
            <a:off x="613481" y="1328984"/>
            <a:ext cx="92704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800" dirty="0"/>
              <a:t>관측한 위상에 대해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</a:t>
            </a:r>
            <a:r>
              <a:rPr kumimoji="1" lang="ko-KR" altLang="en-US" sz="1800" b="1" dirty="0"/>
              <a:t>연속 분수 알고리즘을 사용</a:t>
            </a:r>
            <a:r>
              <a:rPr kumimoji="1" lang="ko-KR" altLang="en-US" sz="1800" dirty="0"/>
              <a:t>하면 </a:t>
            </a:r>
            <a:r>
              <a:rPr kumimoji="1" lang="ko-KR" altLang="en-US" sz="1800"/>
              <a:t>다음과 같이 </a:t>
            </a:r>
            <a:r>
              <a:rPr kumimoji="1" lang="ko-KR" altLang="en-US" sz="1800" dirty="0"/>
              <a:t>주기를 찾을 수 있음</a:t>
            </a:r>
            <a:endParaRPr kumimoji="1"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800" dirty="0"/>
          </a:p>
          <a:p>
            <a:endParaRPr kumimoji="1"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800"/>
              <a:t>위의 결과에서 </a:t>
            </a:r>
            <a:r>
              <a:rPr kumimoji="1" lang="ko-KR" altLang="en-US" sz="1800" dirty="0"/>
              <a:t>알 수 있듯이 </a:t>
            </a:r>
            <a:r>
              <a:rPr kumimoji="1" lang="en-US" altLang="ko-KR" sz="1800" dirty="0"/>
              <a:t>Shor </a:t>
            </a:r>
            <a:r>
              <a:rPr kumimoji="1" lang="ko-KR" altLang="en-US" sz="1800" dirty="0"/>
              <a:t>알고리즘에서는 </a:t>
            </a:r>
            <a:r>
              <a:rPr kumimoji="1" lang="ko-KR" altLang="en-US" sz="1800" b="1" dirty="0"/>
              <a:t>실패 </a:t>
            </a:r>
            <a:r>
              <a:rPr kumimoji="1" lang="ko-KR" altLang="en-US" sz="1800" b="1"/>
              <a:t>확률이 존재함</a:t>
            </a:r>
            <a:r>
              <a:rPr kumimoji="1" lang="en-US" altLang="ko-KR" sz="1800" b="1"/>
              <a:t> (</a:t>
            </a:r>
            <a:r>
              <a:rPr kumimoji="1" lang="ko-KR" altLang="en-US" sz="1800" b="1"/>
              <a:t>반복 연산 필요</a:t>
            </a:r>
            <a:r>
              <a:rPr kumimoji="1" lang="en-US" altLang="ko-KR" sz="1800" b="1"/>
              <a:t>)</a:t>
            </a:r>
            <a:endParaRPr kumimoji="1" lang="en-US" altLang="ko-KR" sz="1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D0E45-ED43-4D10-9913-532B16DA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55" y="1992982"/>
            <a:ext cx="3899646" cy="143601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502016C-4917-4836-8BE1-CDE84FAF458F}"/>
                  </a:ext>
                </a:extLst>
              </p:cNvPr>
              <p:cNvSpPr/>
              <p:nvPr/>
            </p:nvSpPr>
            <p:spPr>
              <a:xfrm>
                <a:off x="1004099" y="4710972"/>
                <a:ext cx="373050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lvl="6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kumimoji="1" lang="ko-KR" altLang="en-US" sz="1800" dirty="0"/>
                  <a:t>인 경우</a:t>
                </a:r>
                <a:endParaRPr kumimoji="1" lang="en-US" altLang="ko-KR" sz="1800" dirty="0"/>
              </a:p>
              <a:p>
                <a:pPr marL="285750" lvl="6" indent="-285750">
                  <a:buFont typeface="Arial" panose="020B0604020202020204" pitchFamily="34" charset="0"/>
                  <a:buChar char="•"/>
                </a:pPr>
                <a:endParaRPr kumimoji="1" lang="en-US" altLang="ko-KR" sz="1800" dirty="0"/>
              </a:p>
              <a:p>
                <a:pPr marL="285750" lvl="6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800" dirty="0"/>
                  <a:t>분모 분자가 </a:t>
                </a:r>
                <a:r>
                  <a:rPr kumimoji="1" lang="ko-KR" altLang="en-US" sz="1800" dirty="0" err="1"/>
                  <a:t>서로소가</a:t>
                </a:r>
                <a:r>
                  <a:rPr kumimoji="1" lang="ko-KR" altLang="en-US" sz="1800" dirty="0"/>
                  <a:t> 아닌 경우</a:t>
                </a:r>
                <a:endParaRPr kumimoji="1" lang="en-US" altLang="ko-KR" sz="18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502016C-4917-4836-8BE1-CDE84FAF4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9" y="4710972"/>
                <a:ext cx="3730508" cy="923330"/>
              </a:xfrm>
              <a:prstGeom prst="rect">
                <a:avLst/>
              </a:prstGeom>
              <a:blipFill>
                <a:blip r:embed="rId4"/>
                <a:stretch>
                  <a:fillRect l="-1144" t="-3974" r="-490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930123BC-52EC-4250-B8F0-F7CAC38612ED}"/>
              </a:ext>
            </a:extLst>
          </p:cNvPr>
          <p:cNvSpPr/>
          <p:nvPr/>
        </p:nvSpPr>
        <p:spPr>
          <a:xfrm>
            <a:off x="4619066" y="2588559"/>
            <a:ext cx="21515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4F2079-9245-45FF-AA03-5EC323537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297" y="4321397"/>
            <a:ext cx="5907031" cy="20511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CAC73B-2EE2-4E56-8CF3-27372F4FD853}"/>
              </a:ext>
            </a:extLst>
          </p:cNvPr>
          <p:cNvSpPr/>
          <p:nvPr/>
        </p:nvSpPr>
        <p:spPr>
          <a:xfrm>
            <a:off x="6087751" y="4549681"/>
            <a:ext cx="907420" cy="1822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15B71-1E91-49BC-9189-2D1BFBDD3C4E}"/>
              </a:ext>
            </a:extLst>
          </p:cNvPr>
          <p:cNvSpPr txBox="1"/>
          <p:nvPr/>
        </p:nvSpPr>
        <p:spPr>
          <a:xfrm>
            <a:off x="6103426" y="6342476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Solution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7F6737-DC9E-49CF-BB24-A9B7D2657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775" y="5732897"/>
            <a:ext cx="3120960" cy="203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822C7E-C7CB-43C9-8CBA-113E1E8501FA}"/>
              </a:ext>
            </a:extLst>
          </p:cNvPr>
          <p:cNvSpPr txBox="1"/>
          <p:nvPr/>
        </p:nvSpPr>
        <p:spPr>
          <a:xfrm>
            <a:off x="2490558" y="6034699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ko-KR" altLang="en-US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kumimoji="1" lang="ko-KR" altLang="en-US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sym typeface="Wingdings" pitchFamily="2" charset="2"/>
              </a:rPr>
              <a:t>4 </a:t>
            </a:r>
            <a:r>
              <a:rPr kumimoji="1" lang="ko-KR" altLang="en-US" b="1">
                <a:solidFill>
                  <a:srgbClr val="FF0000"/>
                </a:solidFill>
                <a:sym typeface="Wingdings" pitchFamily="2" charset="2"/>
              </a:rPr>
              <a:t>이므로 약분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36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27AED-4F0F-4E85-8421-D2344ACB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Shor </a:t>
            </a:r>
            <a:r>
              <a:rPr lang="ko-KR" altLang="en-US"/>
              <a:t>알고리즘 수행 </a:t>
            </a:r>
            <a:r>
              <a:rPr lang="en-US" altLang="ko-KR"/>
              <a:t>(IBM ProjectQ)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E54E1D1-C41A-4337-8A04-C282CABB6D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" y="1152525"/>
                <a:ext cx="6659570" cy="56038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400"/>
                  <a:t>Step 5</a:t>
                </a:r>
              </a:p>
              <a:p>
                <a:pPr lvl="1"/>
                <a:r>
                  <a:rPr lang="ko-KR" altLang="en-US" sz="2000"/>
                  <a:t>구해진 </a:t>
                </a:r>
                <a:r>
                  <a:rPr lang="en-US" altLang="ko-KR" sz="2000" i="1"/>
                  <a:t>r</a:t>
                </a:r>
                <a:r>
                  <a:rPr lang="ko-KR" altLang="en-US" sz="2000"/>
                  <a:t>이 홀수이면 </a:t>
                </a:r>
                <a:r>
                  <a:rPr lang="en-US" altLang="ko-KR" sz="2000"/>
                  <a:t>Step 1</a:t>
                </a:r>
                <a:r>
                  <a:rPr lang="ko-KR" altLang="en-US" sz="2000"/>
                  <a:t>로 돌아감</a:t>
                </a:r>
                <a:endParaRPr lang="en-US" altLang="ko-KR" sz="2000"/>
              </a:p>
              <a:p>
                <a:r>
                  <a:rPr lang="en-US" altLang="ko-KR" sz="2400"/>
                  <a:t>Step 6</a:t>
                </a:r>
              </a:p>
              <a:p>
                <a:pPr lvl="1"/>
                <a:r>
                  <a:rPr lang="ko-KR" altLang="en-US" sz="2000"/>
                  <a:t>구해진 </a:t>
                </a:r>
                <a:r>
                  <a:rPr lang="en-US" altLang="ko-KR" sz="2000" i="1"/>
                  <a:t>r</a:t>
                </a:r>
                <a:r>
                  <a:rPr lang="ko-KR" altLang="en-US" sz="2000"/>
                  <a:t>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=−1 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sz="2000"/>
                  <a:t> </a:t>
                </a:r>
                <a:r>
                  <a:rPr lang="ko-KR" altLang="en-US" sz="2000"/>
                  <a:t>만족하면 </a:t>
                </a:r>
                <a:br>
                  <a:rPr lang="en-US" altLang="ko-KR" sz="2000"/>
                </a:br>
                <a:r>
                  <a:rPr lang="en-US" altLang="ko-KR" sz="2000"/>
                  <a:t>Step 1</a:t>
                </a:r>
                <a:r>
                  <a:rPr lang="ko-KR" altLang="en-US" sz="2000"/>
                  <a:t>로 돌아감</a:t>
                </a:r>
                <a:endParaRPr lang="en-US" altLang="ko-KR" sz="2000"/>
              </a:p>
              <a:p>
                <a:r>
                  <a:rPr lang="en-US" altLang="ko-KR" sz="2400"/>
                  <a:t>Step 7</a:t>
                </a:r>
              </a:p>
              <a:p>
                <a:pPr lvl="1"/>
                <a:r>
                  <a:rPr lang="ko-KR" altLang="en-US" sz="2000"/>
                  <a:t>그렇지 않은 경우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/>
                  <a:t>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/>
                  <a:t>이 </a:t>
                </a:r>
                <a:br>
                  <a:rPr lang="en-US" altLang="ko-KR" sz="2000"/>
                </a:br>
                <a:r>
                  <a:rPr lang="ko-KR" altLang="en-US" sz="2000"/>
                  <a:t>구하고자 하는 </a:t>
                </a:r>
                <a:r>
                  <a:rPr lang="en-US" altLang="ko-KR" sz="2000" i="1"/>
                  <a:t>N</a:t>
                </a:r>
                <a:r>
                  <a:rPr lang="ko-KR" altLang="en-US" sz="2000"/>
                  <a:t>의 인수</a:t>
                </a:r>
                <a:endParaRPr lang="en-US" altLang="ko-KR" sz="2000"/>
              </a:p>
              <a:p>
                <a:pPr lvl="1"/>
                <a:endParaRPr lang="en-US" altLang="ko-KR" sz="2000"/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E54E1D1-C41A-4337-8A04-C282CABB6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" y="1152525"/>
                <a:ext cx="6659570" cy="5603875"/>
              </a:xfrm>
              <a:blipFill>
                <a:blip r:embed="rId2"/>
                <a:stretch>
                  <a:fillRect l="-1190" t="-1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12493F6-0437-4515-9E41-AF7F5A285732}"/>
              </a:ext>
            </a:extLst>
          </p:cNvPr>
          <p:cNvGrpSpPr/>
          <p:nvPr/>
        </p:nvGrpSpPr>
        <p:grpSpPr>
          <a:xfrm>
            <a:off x="6659571" y="1436274"/>
            <a:ext cx="5390178" cy="4672426"/>
            <a:chOff x="7637677" y="1495381"/>
            <a:chExt cx="4539071" cy="39346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E219C34-6CD5-4446-90A2-0183B37B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7677" y="1495381"/>
              <a:ext cx="4539071" cy="393465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99D80F-CC95-4DC9-A3DD-F96A636EDE79}"/>
                </a:ext>
              </a:extLst>
            </p:cNvPr>
            <p:cNvSpPr/>
            <p:nvPr/>
          </p:nvSpPr>
          <p:spPr>
            <a:xfrm>
              <a:off x="7888186" y="3519814"/>
              <a:ext cx="1637858" cy="27628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17F9D3-037A-48BD-9D56-3B45BAC58355}"/>
              </a:ext>
            </a:extLst>
          </p:cNvPr>
          <p:cNvSpPr/>
          <p:nvPr/>
        </p:nvSpPr>
        <p:spPr>
          <a:xfrm>
            <a:off x="48125" y="3070591"/>
            <a:ext cx="6047876" cy="10977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3935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E9BF-C3B5-44C9-9CD7-90580732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Shor </a:t>
            </a:r>
            <a:r>
              <a:rPr lang="ko-KR" altLang="en-US"/>
              <a:t>알고리즘 성능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210D9A-40E4-4B05-B798-D701AA270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/>
              <a:t>플랫폼 별 </a:t>
            </a:r>
            <a:r>
              <a:rPr lang="en-US" altLang="ko-KR" b="1" i="1"/>
              <a:t>N</a:t>
            </a:r>
            <a:r>
              <a:rPr lang="ko-KR" altLang="en-US" b="1"/>
              <a:t>에 따른 </a:t>
            </a:r>
            <a:r>
              <a:rPr lang="en-US" altLang="ko-KR" b="1"/>
              <a:t>Shor </a:t>
            </a:r>
            <a:r>
              <a:rPr lang="ko-KR" altLang="en-US" b="1"/>
              <a:t>알고리즘 시뮬레이션 수행 속도 비교</a:t>
            </a:r>
            <a:endParaRPr lang="en-US" altLang="ko-KR" b="1"/>
          </a:p>
          <a:p>
            <a:pPr lvl="1"/>
            <a:r>
              <a:rPr lang="en-US" altLang="ko-KR"/>
              <a:t>Step1</a:t>
            </a:r>
            <a:r>
              <a:rPr lang="ko-KR" altLang="en-US"/>
              <a:t>의 난수가 무엇이 선택되는지에 따라 재수행 여부 결정 </a:t>
            </a:r>
            <a:r>
              <a:rPr lang="en-US" altLang="ko-KR"/>
              <a:t>(</a:t>
            </a:r>
            <a:r>
              <a:rPr lang="ko-KR" altLang="en-US"/>
              <a:t>시간차 발생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플랫폼 별로 </a:t>
            </a:r>
            <a:r>
              <a:rPr lang="en-US" altLang="ko-KR"/>
              <a:t>Shor </a:t>
            </a:r>
            <a:r>
              <a:rPr lang="ko-KR" altLang="en-US"/>
              <a:t>알고리즘 코드 차이로 인한 성능 차이 발생 가능</a:t>
            </a:r>
            <a:endParaRPr lang="en-US" altLang="ko-KR"/>
          </a:p>
          <a:p>
            <a:pPr lvl="1"/>
            <a:r>
              <a:rPr lang="en-US" altLang="ko-KR"/>
              <a:t>IBM ProjectQ </a:t>
            </a:r>
            <a:r>
              <a:rPr lang="ko-KR" altLang="en-US"/>
              <a:t>시뮬레이션 성능이 가장 우수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D1E0765-8FBA-4643-A4D0-4E88721C5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70645"/>
              </p:ext>
            </p:extLst>
          </p:nvPr>
        </p:nvGraphicFramePr>
        <p:xfrm>
          <a:off x="573592" y="3868828"/>
          <a:ext cx="11085007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18963">
                  <a:extLst>
                    <a:ext uri="{9D8B030D-6E8A-4147-A177-3AD203B41FA5}">
                      <a16:colId xmlns:a16="http://schemas.microsoft.com/office/drawing/2014/main" val="4229366842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3273701608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1668081378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3272104993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1948552529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543729062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1876134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153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561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1,785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5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IBM ProjectQ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253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2,527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6,564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60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IBM Qiskit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8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Microsoft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Q#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4,080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2227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1723E1-BF17-4605-B699-853832EFB948}"/>
              </a:ext>
            </a:extLst>
          </p:cNvPr>
          <p:cNvSpPr txBox="1"/>
          <p:nvPr/>
        </p:nvSpPr>
        <p:spPr>
          <a:xfrm>
            <a:off x="150295" y="3499496"/>
            <a:ext cx="118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맥북 프로</a:t>
            </a:r>
            <a:r>
              <a:rPr lang="en-US" altLang="ko-KR" b="1" dirty="0"/>
              <a:t> 16</a:t>
            </a:r>
            <a:r>
              <a:rPr lang="ko-KR" altLang="en-US" b="1" dirty="0"/>
              <a:t>인치 </a:t>
            </a:r>
            <a:r>
              <a:rPr lang="en-US" altLang="ko-KR" b="1" dirty="0"/>
              <a:t>2019</a:t>
            </a:r>
            <a:r>
              <a:rPr lang="ko-KR" altLang="en-US" b="1" dirty="0"/>
              <a:t> </a:t>
            </a:r>
            <a:r>
              <a:rPr lang="en-US" altLang="ko-KR" b="1" dirty="0"/>
              <a:t>(Intel Core </a:t>
            </a:r>
            <a:r>
              <a:rPr lang="en-US" altLang="ko-KR" b="1" dirty="0">
                <a:hlinkClick r:id="rId2"/>
              </a:rPr>
              <a:t>i7@2.6GHz</a:t>
            </a:r>
            <a:r>
              <a:rPr lang="en-US" altLang="ko-KR" b="1" dirty="0"/>
              <a:t> 6-core) </a:t>
            </a:r>
            <a:r>
              <a:rPr lang="ko-KR" altLang="en-US" b="1" dirty="0"/>
              <a:t>상에서의 </a:t>
            </a:r>
            <a:r>
              <a:rPr lang="ko-KR" altLang="en-US" b="1"/>
              <a:t>벤치 마크</a:t>
            </a:r>
            <a:r>
              <a:rPr lang="en-US" altLang="ko-KR" b="1"/>
              <a:t>, unit: second&gt;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95014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12678-C1F5-4D82-8FFB-5C1DC51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IBM ProejctQ High-level Simulation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E4F314-376C-49C9-BBC2-327DE8603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878" y="1417739"/>
            <a:ext cx="11993077" cy="1809325"/>
          </a:xfrm>
        </p:spPr>
        <p:txBody>
          <a:bodyPr>
            <a:normAutofit/>
          </a:bodyPr>
          <a:lstStyle/>
          <a:p>
            <a:r>
              <a:rPr lang="en-US" altLang="ko-KR" sz="2000" b="1"/>
              <a:t>ProjectQ</a:t>
            </a:r>
            <a:r>
              <a:rPr lang="ko-KR" altLang="en-US" sz="2000" b="1"/>
              <a:t>에서 최적화 옵션을 통해 빠르게 큰 정수에 대한 </a:t>
            </a:r>
            <a:r>
              <a:rPr lang="en-US" altLang="ko-KR" sz="2000" b="1"/>
              <a:t>Shor </a:t>
            </a:r>
            <a:r>
              <a:rPr lang="ko-KR" altLang="en-US" sz="2000" b="1"/>
              <a:t>알고리즘 시뮬레이션 가능</a:t>
            </a:r>
            <a:endParaRPr lang="en-US" altLang="ko-KR" sz="2000" b="1"/>
          </a:p>
          <a:p>
            <a:r>
              <a:rPr lang="ko-KR" altLang="en-US" sz="2000" b="1">
                <a:solidFill>
                  <a:srgbClr val="FF0000"/>
                </a:solidFill>
              </a:rPr>
              <a:t>기본적으로 단일 큐비트 단위의 양자 게이트와 </a:t>
            </a:r>
            <a:r>
              <a:rPr lang="en-US" altLang="ko-KR" sz="2000" b="1">
                <a:solidFill>
                  <a:srgbClr val="FF0000"/>
                </a:solidFill>
              </a:rPr>
              <a:t>CNOT </a:t>
            </a:r>
            <a:r>
              <a:rPr lang="ko-KR" altLang="en-US" sz="2000" b="1">
                <a:solidFill>
                  <a:srgbClr val="FF0000"/>
                </a:solidFill>
              </a:rPr>
              <a:t>게이트를 사용하는 </a:t>
            </a:r>
            <a:r>
              <a:rPr lang="en-US" altLang="ko-KR" sz="2000" b="1">
                <a:solidFill>
                  <a:srgbClr val="FF0000"/>
                </a:solidFill>
              </a:rPr>
              <a:t>Low-level </a:t>
            </a:r>
            <a:r>
              <a:rPr lang="ko-KR" altLang="en-US" sz="2000" b="1">
                <a:solidFill>
                  <a:srgbClr val="FF0000"/>
                </a:solidFill>
              </a:rPr>
              <a:t>시뮬레이션이 수행</a:t>
            </a:r>
            <a:endParaRPr lang="en-US" altLang="ko-KR" sz="2000" b="1">
              <a:solidFill>
                <a:srgbClr val="FF0000"/>
              </a:solidFill>
            </a:endParaRPr>
          </a:p>
          <a:p>
            <a:r>
              <a:rPr lang="ko-KR" altLang="en-US" sz="2000" b="1"/>
              <a:t>옵션 변경 시 모듈러 산술을 양자 게이트가 아닌 </a:t>
            </a:r>
            <a:r>
              <a:rPr lang="ko-KR" altLang="en-US" sz="2000" b="1">
                <a:solidFill>
                  <a:srgbClr val="2E75B6"/>
                </a:solidFill>
              </a:rPr>
              <a:t>고전 게이트를 통해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F2D4E-2ACA-4F8C-AFD2-A21EFC29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78" y="3854326"/>
            <a:ext cx="4446899" cy="2393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1331E0-9E91-4F93-AD2F-8ADC430DC1B3}"/>
              </a:ext>
            </a:extLst>
          </p:cNvPr>
          <p:cNvSpPr/>
          <p:nvPr/>
        </p:nvSpPr>
        <p:spPr>
          <a:xfrm>
            <a:off x="2640841" y="4845974"/>
            <a:ext cx="483174" cy="230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5FDB1-2136-4850-A0C5-9EF4078C0D4B}"/>
              </a:ext>
            </a:extLst>
          </p:cNvPr>
          <p:cNvSpPr txBox="1"/>
          <p:nvPr/>
        </p:nvSpPr>
        <p:spPr>
          <a:xfrm>
            <a:off x="3089799" y="4778634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  <a:sym typeface="Wingdings" pitchFamily="2" charset="2"/>
              </a:rPr>
              <a:t> True </a:t>
            </a:r>
            <a:r>
              <a:rPr kumimoji="1" lang="ko-Kore-KR" altLang="en-US" dirty="0">
                <a:solidFill>
                  <a:srgbClr val="FF0000"/>
                </a:solidFill>
                <a:sym typeface="Wingdings" pitchFamily="2" charset="2"/>
              </a:rPr>
              <a:t>로 변경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9C7CF0-56F1-4D44-A08D-2E5B9C890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78" y="3291100"/>
            <a:ext cx="5943014" cy="3932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C01306-F579-42B6-8BAA-DC84A97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11" y="4271861"/>
            <a:ext cx="2743200" cy="1168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355DE6F-B704-420A-93DA-1B8A59F0CC72}"/>
              </a:ext>
            </a:extLst>
          </p:cNvPr>
          <p:cNvCxnSpPr>
            <a:cxnSpLocks/>
          </p:cNvCxnSpPr>
          <p:nvPr/>
        </p:nvCxnSpPr>
        <p:spPr>
          <a:xfrm>
            <a:off x="4291421" y="4743472"/>
            <a:ext cx="2015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48984E9-2BE9-47FD-A406-DC819100B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711" y="5652830"/>
            <a:ext cx="4133850" cy="58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DD65C-901C-4C43-B26D-9A97E0BBDC51}"/>
              </a:ext>
            </a:extLst>
          </p:cNvPr>
          <p:cNvSpPr txBox="1"/>
          <p:nvPr/>
        </p:nvSpPr>
        <p:spPr>
          <a:xfrm>
            <a:off x="2640841" y="641784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&lt; </a:t>
            </a:r>
            <a:r>
              <a:rPr kumimoji="1" lang="ko-Kore-KR" altLang="en-US" sz="1600" b="1" dirty="0"/>
              <a:t>옵션 변경 </a:t>
            </a:r>
            <a:r>
              <a:rPr kumimoji="1" lang="en-US" altLang="ko-Kore-KR" sz="1600" b="1" dirty="0"/>
              <a:t>&gt;</a:t>
            </a:r>
            <a:endParaRPr kumimoji="1" lang="ko-Kore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8B4D1-D87E-47ED-8CDC-4FBAB12CDFAE}"/>
              </a:ext>
            </a:extLst>
          </p:cNvPr>
          <p:cNvSpPr txBox="1"/>
          <p:nvPr/>
        </p:nvSpPr>
        <p:spPr>
          <a:xfrm>
            <a:off x="6876236" y="6414936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&lt; Classical</a:t>
            </a:r>
            <a:r>
              <a:rPr kumimoji="1" lang="ko-Kore-KR" altLang="en-US" sz="1600" b="1" dirty="0"/>
              <a:t>한 모듈러 곱셈 대체 </a:t>
            </a:r>
            <a:r>
              <a:rPr kumimoji="1" lang="en-US" altLang="ko-Kore-KR" sz="1600" b="1" dirty="0"/>
              <a:t>&gt;</a:t>
            </a:r>
            <a:endParaRPr kumimoji="1" lang="ko-Kore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02984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7F622-8ABA-4A15-985A-19F7C9F7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IBM ProejctQ High-level Simulation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87DF0A-062A-4E69-B409-E33348874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603875"/>
          </a:xfrm>
        </p:spPr>
        <p:txBody>
          <a:bodyPr/>
          <a:lstStyle/>
          <a:p>
            <a:r>
              <a:rPr lang="ko-KR" altLang="en-US" b="1"/>
              <a:t>큰 정수 𝑵</a:t>
            </a:r>
            <a:r>
              <a:rPr lang="en-US" altLang="ko-KR" b="1"/>
              <a:t>(4,028,033)</a:t>
            </a:r>
            <a:r>
              <a:rPr lang="ko-KR" altLang="en-US" b="1"/>
              <a:t>에 대해 </a:t>
            </a:r>
            <a:r>
              <a:rPr lang="en-US" altLang="ko-KR" b="1"/>
              <a:t>Shor </a:t>
            </a:r>
            <a:r>
              <a:rPr lang="ko-KR" altLang="en-US" b="1"/>
              <a:t>알고리즘 시뮬레이션 가능</a:t>
            </a:r>
            <a:r>
              <a:rPr lang="en-US" altLang="ko-KR" b="1"/>
              <a:t> (</a:t>
            </a:r>
            <a:r>
              <a:rPr lang="ko-KR" altLang="en-US" b="1"/>
              <a:t>약 </a:t>
            </a:r>
            <a:r>
              <a:rPr lang="en-US" altLang="ko-KR" b="1"/>
              <a:t>3</a:t>
            </a:r>
            <a:r>
              <a:rPr lang="ko-KR" altLang="en-US" b="1"/>
              <a:t>분 소요</a:t>
            </a:r>
            <a:r>
              <a:rPr lang="en-US" altLang="ko-KR" b="1"/>
              <a:t>)</a:t>
            </a:r>
            <a:endParaRPr lang="ko-KR" altLang="en-US" b="1"/>
          </a:p>
          <a:p>
            <a:endParaRPr lang="ko-KR" altLang="en-US"/>
          </a:p>
          <a:p>
            <a:r>
              <a:rPr lang="ko-KR" altLang="en-US" b="1"/>
              <a:t>자원 분석 결과</a:t>
            </a:r>
            <a:r>
              <a:rPr lang="en-US" altLang="ko-KR" b="1"/>
              <a:t>, </a:t>
            </a:r>
            <a:r>
              <a:rPr lang="ko-KR" altLang="en-US" b="1"/>
              <a:t>양자 게이트로 분해하지 않은 </a:t>
            </a:r>
            <a:r>
              <a:rPr lang="en-US" altLang="ko-KR" b="1"/>
              <a:t>High-level</a:t>
            </a:r>
            <a:r>
              <a:rPr lang="ko-KR" altLang="en-US" b="1"/>
              <a:t> 모듈러 곱셈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E01DE5-0FB2-4E8A-8EC0-F3FE4F43C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34" y="4040410"/>
            <a:ext cx="5126945" cy="1991458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7C41AF-9EB7-4394-82FE-ACEE2B97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02" y="6008423"/>
            <a:ext cx="3094838" cy="3787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1513A8-7B80-4665-9B9D-2C593D4352FA}"/>
              </a:ext>
            </a:extLst>
          </p:cNvPr>
          <p:cNvSpPr/>
          <p:nvPr/>
        </p:nvSpPr>
        <p:spPr>
          <a:xfrm>
            <a:off x="5330734" y="4040410"/>
            <a:ext cx="5251991" cy="234680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E63435-D9D8-49D1-860B-75F834197C5C}"/>
              </a:ext>
            </a:extLst>
          </p:cNvPr>
          <p:cNvSpPr/>
          <p:nvPr/>
        </p:nvSpPr>
        <p:spPr>
          <a:xfrm>
            <a:off x="5643402" y="5040103"/>
            <a:ext cx="2039816" cy="148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172CE-CB52-4DC7-94FE-D24A1ED4B775}"/>
              </a:ext>
            </a:extLst>
          </p:cNvPr>
          <p:cNvSpPr txBox="1"/>
          <p:nvPr/>
        </p:nvSpPr>
        <p:spPr>
          <a:xfrm>
            <a:off x="7792634" y="4945072"/>
            <a:ext cx="3281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rgbClr val="FF0000"/>
                </a:solidFill>
                <a:sym typeface="Wingdings" pitchFamily="2" charset="2"/>
              </a:rPr>
              <a:t>   High-level</a:t>
            </a:r>
            <a:r>
              <a:rPr kumimoji="1" lang="ko-Kore-KR" altLang="en-US" sz="1600" dirty="0">
                <a:solidFill>
                  <a:srgbClr val="FF0000"/>
                </a:solidFill>
                <a:sym typeface="Wingdings" pitchFamily="2" charset="2"/>
              </a:rPr>
              <a:t>의 모듈러 곱셈 수행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ACEE95-8477-426D-AFC1-AF9733FB8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739" y="3468596"/>
            <a:ext cx="2905144" cy="293879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5B3044-0A3B-4757-9471-EDBFA831A6C0}"/>
                  </a:ext>
                </a:extLst>
              </p:cNvPr>
              <p:cNvSpPr txBox="1"/>
              <p:nvPr/>
            </p:nvSpPr>
            <p:spPr>
              <a:xfrm>
                <a:off x="1278827" y="6455497"/>
                <a:ext cx="30189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b="1" dirty="0"/>
                  <a:t>&lt;</a:t>
                </a:r>
                <a:r>
                  <a:rPr kumimoji="1" lang="ko-Kore-KR" altLang="en-US" sz="1600" b="1" dirty="0"/>
                  <a:t> 일반적인 자원 분석</a:t>
                </a:r>
                <a:r>
                  <a:rPr kumimoji="1" lang="en-US" altLang="ko-Kore-KR" sz="1600" b="1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16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kumimoji="1" lang="en-US" altLang="ko-Kore-KR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1600" b="1" dirty="0"/>
                  <a:t>= 15</a:t>
                </a:r>
                <a:r>
                  <a:rPr kumimoji="1" lang="ko-Kore-KR" altLang="en-US" sz="1600" b="1" dirty="0"/>
                  <a:t> </a:t>
                </a:r>
                <a:r>
                  <a:rPr kumimoji="1" lang="en-US" altLang="ko-Kore-KR" sz="1600" b="1" dirty="0"/>
                  <a:t>&gt;</a:t>
                </a:r>
                <a:endParaRPr kumimoji="1" lang="ko-Kore-KR" alt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5B3044-0A3B-4757-9471-EDBFA831A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827" y="6455497"/>
                <a:ext cx="3018968" cy="338554"/>
              </a:xfrm>
              <a:prstGeom prst="rect">
                <a:avLst/>
              </a:prstGeom>
              <a:blipFill>
                <a:blip r:embed="rId5"/>
                <a:stretch>
                  <a:fillRect l="-1212" t="-7143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E1E1FA-0D6F-409B-B602-BB54AD4632E4}"/>
                  </a:ext>
                </a:extLst>
              </p:cNvPr>
              <p:cNvSpPr txBox="1"/>
              <p:nvPr/>
            </p:nvSpPr>
            <p:spPr>
              <a:xfrm>
                <a:off x="6001945" y="6455497"/>
                <a:ext cx="40240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b="1" dirty="0"/>
                  <a:t>&lt;</a:t>
                </a:r>
                <a:r>
                  <a:rPr kumimoji="1" lang="ko-Kore-KR" altLang="en-US" sz="1600" b="1" dirty="0"/>
                  <a:t> 옵션 변경 시 자원 분석</a:t>
                </a:r>
                <a:r>
                  <a:rPr kumimoji="1" lang="en-US" altLang="ko-Kore-KR" sz="1600" b="1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16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kumimoji="1" lang="en-US" altLang="ko-Kore-KR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1600" b="1" dirty="0"/>
                  <a:t>= </a:t>
                </a:r>
                <a:r>
                  <a:rPr kumimoji="1" lang="en-US" altLang="ko-KR" sz="1600" b="1" dirty="0"/>
                  <a:t>4,028,033</a:t>
                </a:r>
                <a:r>
                  <a:rPr kumimoji="1" lang="ko-Kore-KR" altLang="en-US" sz="1600" b="1" dirty="0"/>
                  <a:t> </a:t>
                </a:r>
                <a:r>
                  <a:rPr kumimoji="1" lang="en-US" altLang="ko-Kore-KR" sz="1600" b="1" dirty="0"/>
                  <a:t>&gt;</a:t>
                </a:r>
                <a:endParaRPr kumimoji="1" lang="ko-Kore-KR" altLang="en-US" sz="16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E1E1FA-0D6F-409B-B602-BB54AD46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945" y="6455497"/>
                <a:ext cx="4024050" cy="338554"/>
              </a:xfrm>
              <a:prstGeom prst="rect">
                <a:avLst/>
              </a:prstGeom>
              <a:blipFill>
                <a:blip r:embed="rId6"/>
                <a:stretch>
                  <a:fillRect l="-909" t="-7143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499354-E4BF-443E-9D32-2A51439FCB0D}"/>
              </a:ext>
            </a:extLst>
          </p:cNvPr>
          <p:cNvSpPr/>
          <p:nvPr/>
        </p:nvSpPr>
        <p:spPr>
          <a:xfrm>
            <a:off x="5651639" y="6189954"/>
            <a:ext cx="3094837" cy="17218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853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A3477-6228-474B-8BE6-B9794C16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RSA</a:t>
            </a:r>
            <a:r>
              <a:rPr lang="ko-KR" altLang="en-US"/>
              <a:t>에 대한 양자 분석 연구 동향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84AE1-4C74-4F0B-9F91-20EB1E84D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603875"/>
          </a:xfrm>
        </p:spPr>
        <p:txBody>
          <a:bodyPr>
            <a:normAutofit/>
          </a:bodyPr>
          <a:lstStyle/>
          <a:p>
            <a:r>
              <a:rPr lang="en-US" altLang="ko-KR" sz="2400" b="1"/>
              <a:t>Haner (2016): </a:t>
            </a:r>
            <a:r>
              <a:rPr lang="en-US" altLang="ko-KR" sz="2400" b="1" i="1"/>
              <a:t>n</a:t>
            </a:r>
            <a:r>
              <a:rPr lang="en-US" altLang="ko-KR" sz="2400" b="1"/>
              <a:t>-</a:t>
            </a:r>
            <a:r>
              <a:rPr lang="ko-KR" altLang="en-US" sz="2400" b="1"/>
              <a:t>비트 </a:t>
            </a:r>
            <a:r>
              <a:rPr lang="en-US" altLang="ko-KR" sz="2400" b="1"/>
              <a:t>RSA</a:t>
            </a:r>
            <a:r>
              <a:rPr lang="ko-KR" altLang="en-US" sz="2400" b="1"/>
              <a:t>에 대해 </a:t>
            </a:r>
            <a:r>
              <a:rPr lang="en-US" altLang="ko-KR" sz="2400" b="1"/>
              <a:t>Shor </a:t>
            </a:r>
            <a:r>
              <a:rPr lang="ko-KR" altLang="en-US" sz="2400" b="1"/>
              <a:t>알고리즘 적용 시 </a:t>
            </a:r>
            <a:r>
              <a:rPr lang="en-US" altLang="ko-KR" sz="2400" b="1" i="1"/>
              <a:t>2n+2</a:t>
            </a:r>
            <a:r>
              <a:rPr lang="en-US" altLang="ko-KR" sz="2400" b="1"/>
              <a:t> </a:t>
            </a:r>
            <a:r>
              <a:rPr lang="ko-KR" altLang="en-US" sz="2400" b="1"/>
              <a:t>큐비트 사용</a:t>
            </a:r>
            <a:endParaRPr lang="en-US" altLang="ko-KR" sz="2400" b="1"/>
          </a:p>
          <a:p>
            <a:endParaRPr lang="en-US" altLang="ko-KR" sz="2400"/>
          </a:p>
          <a:p>
            <a:r>
              <a:rPr lang="en-US" altLang="ko-KR" sz="2400" b="1"/>
              <a:t>Gidney (2018): </a:t>
            </a:r>
            <a:r>
              <a:rPr lang="en-US" altLang="ko-KR" sz="2400" b="1" i="1"/>
              <a:t>n+2</a:t>
            </a:r>
            <a:r>
              <a:rPr lang="ko-KR" altLang="en-US" sz="2400" b="1"/>
              <a:t>개의 큐빗</a:t>
            </a:r>
            <a:r>
              <a:rPr lang="en-US" altLang="ko-KR" sz="2400" b="1"/>
              <a:t>, </a:t>
            </a:r>
            <a:r>
              <a:rPr lang="en-US" altLang="ko-KR" sz="2400" b="1" i="1"/>
              <a:t>n-1</a:t>
            </a:r>
            <a:r>
              <a:rPr lang="ko-KR" altLang="en-US" sz="2400" b="1"/>
              <a:t>의 </a:t>
            </a:r>
            <a:r>
              <a:rPr lang="en-US" altLang="ko-KR" sz="2400" b="1"/>
              <a:t>ancilla </a:t>
            </a:r>
            <a:r>
              <a:rPr lang="ko-KR" altLang="en-US" sz="2400" b="1"/>
              <a:t>큐빗</a:t>
            </a:r>
            <a:r>
              <a:rPr lang="en-US" altLang="ko-KR" sz="2400" b="1"/>
              <a:t>, </a:t>
            </a:r>
            <a:r>
              <a:rPr lang="ko-KR" altLang="en-US" sz="2400" b="1"/>
              <a:t>총 </a:t>
            </a:r>
            <a:r>
              <a:rPr lang="en-US" altLang="ko-KR" sz="2400" b="1" i="1"/>
              <a:t>2n+1</a:t>
            </a:r>
            <a:r>
              <a:rPr lang="en-US" altLang="ko-KR" sz="2400" b="1"/>
              <a:t> </a:t>
            </a:r>
            <a:r>
              <a:rPr lang="ko-KR" altLang="en-US" sz="2400" b="1"/>
              <a:t>큐빗 사용</a:t>
            </a:r>
            <a:endParaRPr lang="en-US" altLang="ko-KR" sz="2400" b="1"/>
          </a:p>
          <a:p>
            <a:pPr lvl="1"/>
            <a:r>
              <a:rPr lang="en-US" altLang="ko-KR" sz="2000"/>
              <a:t>Ancilla </a:t>
            </a:r>
            <a:r>
              <a:rPr lang="ko-KR" altLang="en-US" sz="2000"/>
              <a:t>큐빗</a:t>
            </a:r>
            <a:r>
              <a:rPr lang="en-US" altLang="ko-KR" sz="2000"/>
              <a:t>: </a:t>
            </a:r>
            <a:r>
              <a:rPr lang="ko-KR" altLang="en-US" sz="2000"/>
              <a:t>특정 계산을 수행하는데 필요한 추가 큐빗</a:t>
            </a:r>
            <a:br>
              <a:rPr lang="en-US" altLang="ko-KR" sz="2000"/>
            </a:br>
            <a:r>
              <a:rPr lang="en-US" altLang="ko-KR" sz="2000">
                <a:sym typeface="Wingdings" panose="05000000000000000000" pitchFamily="2" charset="2"/>
              </a:rPr>
              <a:t> </a:t>
            </a:r>
            <a:r>
              <a:rPr lang="ko-KR" altLang="en-US" sz="2000">
                <a:sym typeface="Wingdings" panose="05000000000000000000" pitchFamily="2" charset="2"/>
              </a:rPr>
              <a:t>고전 컴퓨터와 달리 큐빗을 임의로 조작하는 것이 불가능하기 때문에 필요</a:t>
            </a:r>
            <a:endParaRPr lang="ko-KR" altLang="en-US" sz="2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CF8092-9F52-4474-86C1-989CFD80A9DD}"/>
              </a:ext>
            </a:extLst>
          </p:cNvPr>
          <p:cNvSpPr/>
          <p:nvPr/>
        </p:nvSpPr>
        <p:spPr>
          <a:xfrm>
            <a:off x="89210" y="621166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2E75B6"/>
                </a:solidFill>
                <a:latin typeface="Arial" panose="020B0604020202020204" pitchFamily="34" charset="0"/>
              </a:rPr>
              <a:t>자료 출처</a:t>
            </a:r>
            <a:r>
              <a:rPr lang="en-US" altLang="ko-KR" b="1">
                <a:solidFill>
                  <a:srgbClr val="2E75B6"/>
                </a:solidFill>
                <a:latin typeface="Arial" panose="020B0604020202020204" pitchFamily="34" charset="0"/>
              </a:rPr>
              <a:t>: Factoring using 2n+2 qubits with Toffoli based modular multiplication</a:t>
            </a:r>
          </a:p>
          <a:p>
            <a:pPr algn="ctr"/>
            <a:r>
              <a:rPr lang="en-US" altLang="ko-KR" b="1">
                <a:solidFill>
                  <a:srgbClr val="2E75B6"/>
                </a:solidFill>
                <a:latin typeface="Arial" panose="020B0604020202020204" pitchFamily="34" charset="0"/>
              </a:rPr>
              <a:t>Factoring with n + 2 clean qubits and n − 1 dirty qubits</a:t>
            </a:r>
            <a:endParaRPr lang="ko-Kore-KR" altLang="en-US" b="1">
              <a:solidFill>
                <a:srgbClr val="2E75B6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1C77A4-AF1B-479D-9E62-C31E1E245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689885"/>
              </p:ext>
            </p:extLst>
          </p:nvPr>
        </p:nvGraphicFramePr>
        <p:xfrm>
          <a:off x="2904197" y="3614228"/>
          <a:ext cx="5574311" cy="1752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18963">
                  <a:extLst>
                    <a:ext uri="{9D8B030D-6E8A-4147-A177-3AD203B41FA5}">
                      <a16:colId xmlns:a16="http://schemas.microsoft.com/office/drawing/2014/main" val="4229366842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3273701608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1668081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알고리즘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Haner (2016)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Gidney (2018)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5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RSA-3072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6,146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6,145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60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RSA-7680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15,362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15,361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8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RSA-15630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30,722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30,721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222758"/>
                  </a:ext>
                </a:extLst>
              </a:tr>
            </a:tbl>
          </a:graphicData>
        </a:graphic>
      </p:graphicFrame>
      <p:sp>
        <p:nvSpPr>
          <p:cNvPr id="6" name="Google Shape;365;gceb3b398c9_3_6">
            <a:extLst>
              <a:ext uri="{FF2B5EF4-FFF2-40B4-BE49-F238E27FC236}">
                <a16:creationId xmlns:a16="http://schemas.microsoft.com/office/drawing/2014/main" id="{F0116ADD-8949-4034-BEEF-D46E1B744306}"/>
              </a:ext>
            </a:extLst>
          </p:cNvPr>
          <p:cNvSpPr txBox="1"/>
          <p:nvPr/>
        </p:nvSpPr>
        <p:spPr>
          <a:xfrm>
            <a:off x="2766207" y="5457092"/>
            <a:ext cx="7166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/>
              <a:t>&lt;  RSA </a:t>
            </a:r>
            <a:r>
              <a:rPr lang="ko-KR" altLang="en-US" sz="1600" b="1" dirty="0"/>
              <a:t>소인수 분해 </a:t>
            </a:r>
            <a:r>
              <a:rPr lang="ko-KR" sz="1600" b="1" dirty="0"/>
              <a:t>문제에 대한 </a:t>
            </a:r>
            <a:r>
              <a:rPr lang="ko-KR" sz="1600" b="1" dirty="0" err="1"/>
              <a:t>Shor</a:t>
            </a:r>
            <a:r>
              <a:rPr lang="ko-KR" sz="1600" b="1" dirty="0"/>
              <a:t> 알고리즘 </a:t>
            </a:r>
            <a:r>
              <a:rPr lang="ko-KR" altLang="en-US" sz="1600" b="1" dirty="0"/>
              <a:t>필요 </a:t>
            </a:r>
            <a:r>
              <a:rPr lang="ko-KR" altLang="en-US" sz="1600" b="1" dirty="0" err="1"/>
              <a:t>큐비트</a:t>
            </a:r>
            <a:r>
              <a:rPr lang="ko-KR" sz="1600" b="1" dirty="0"/>
              <a:t> &gt;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1377429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51A23F-A37C-4D5B-B7CA-8E31EE36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181D40B8-BDD1-4DF2-BEBB-4A1515215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6" name="Picture 4" descr="https://waifu2x.booru.pics/outfiles/97b3e610feed5f711789dc433efef31ee0d570f2_s2_n2.jpg">
            <a:extLst>
              <a:ext uri="{FF2B5EF4-FFF2-40B4-BE49-F238E27FC236}">
                <a16:creationId xmlns:a16="http://schemas.microsoft.com/office/drawing/2014/main" id="{9DA5E94A-FCE3-442E-B892-AC994246F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CB3328-6E8F-4226-997B-984A73EE8B9C}"/>
              </a:ext>
            </a:extLst>
          </p:cNvPr>
          <p:cNvSpPr/>
          <p:nvPr/>
        </p:nvSpPr>
        <p:spPr>
          <a:xfrm>
            <a:off x="3979942" y="1177657"/>
            <a:ext cx="1348576" cy="54599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06C58F1-46DF-468A-8EEB-5DCA478A723F}"/>
              </a:ext>
            </a:extLst>
          </p:cNvPr>
          <p:cNvSpPr/>
          <p:nvPr/>
        </p:nvSpPr>
        <p:spPr>
          <a:xfrm>
            <a:off x="3979943" y="1874791"/>
            <a:ext cx="1303258" cy="1098055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E75B6"/>
                </a:solidFill>
              </a:rPr>
              <a:t>올해 </a:t>
            </a:r>
            <a:r>
              <a:rPr lang="en-US" altLang="ko-KR" b="1" dirty="0">
                <a:solidFill>
                  <a:srgbClr val="2E75B6"/>
                </a:solidFill>
              </a:rPr>
              <a:t>127 </a:t>
            </a:r>
            <a:r>
              <a:rPr lang="ko-KR" altLang="en-US" b="1" dirty="0" err="1">
                <a:solidFill>
                  <a:srgbClr val="2E75B6"/>
                </a:solidFill>
              </a:rPr>
              <a:t>큐빗</a:t>
            </a:r>
            <a:r>
              <a:rPr lang="ko-KR" altLang="en-US" b="1" dirty="0">
                <a:solidFill>
                  <a:srgbClr val="2E75B6"/>
                </a:solidFill>
              </a:rPr>
              <a:t> </a:t>
            </a:r>
            <a:r>
              <a:rPr lang="ko-KR" altLang="en-US" b="1">
                <a:solidFill>
                  <a:srgbClr val="2E75B6"/>
                </a:solidFill>
              </a:rPr>
              <a:t>개발 예상</a:t>
            </a:r>
            <a:r>
              <a:rPr lang="en-US" altLang="ko-KR" b="1">
                <a:solidFill>
                  <a:srgbClr val="2E75B6"/>
                </a:solidFill>
              </a:rPr>
              <a:t>!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99A989-333E-4263-910F-4257CB5854F0}"/>
              </a:ext>
            </a:extLst>
          </p:cNvPr>
          <p:cNvSpPr/>
          <p:nvPr/>
        </p:nvSpPr>
        <p:spPr>
          <a:xfrm>
            <a:off x="6695059" y="2550559"/>
            <a:ext cx="5128113" cy="8445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DEEB0DA5-565F-456C-B5E2-58F5EF633EF5}"/>
              </a:ext>
            </a:extLst>
          </p:cNvPr>
          <p:cNvSpPr/>
          <p:nvPr/>
        </p:nvSpPr>
        <p:spPr>
          <a:xfrm>
            <a:off x="6681415" y="1884853"/>
            <a:ext cx="5205785" cy="578948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2E75B6"/>
                </a:solidFill>
              </a:rPr>
              <a:t>3</a:t>
            </a:r>
            <a:r>
              <a:rPr lang="ko-KR" altLang="en-US" sz="2400" b="1" dirty="0">
                <a:solidFill>
                  <a:srgbClr val="2E75B6"/>
                </a:solidFill>
              </a:rPr>
              <a:t>년 안에 </a:t>
            </a:r>
            <a:r>
              <a:rPr lang="ko-KR" altLang="en-US" sz="2400" b="1" dirty="0" err="1">
                <a:solidFill>
                  <a:srgbClr val="2E75B6"/>
                </a:solidFill>
              </a:rPr>
              <a:t>클라우드</a:t>
            </a:r>
            <a:r>
              <a:rPr lang="ko-KR" altLang="en-US" sz="2400" b="1" dirty="0">
                <a:solidFill>
                  <a:srgbClr val="2E75B6"/>
                </a:solidFill>
              </a:rPr>
              <a:t> 서비스 제공 목표</a:t>
            </a:r>
            <a:endParaRPr lang="en-US" altLang="ko-KR" sz="2400" b="1" dirty="0">
              <a:solidFill>
                <a:srgbClr val="2E75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18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9534D-8F84-4622-9877-D005EC16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6AD2A3-5484-49FB-A0FF-0E584B3E8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77" y="1152525"/>
            <a:ext cx="12124623" cy="5603875"/>
          </a:xfrm>
        </p:spPr>
        <p:txBody>
          <a:bodyPr/>
          <a:lstStyle/>
          <a:p>
            <a:r>
              <a:rPr lang="ko-KR" altLang="en-US" b="1"/>
              <a:t>시뮬레이터와 양자 프로세서 상에서의 </a:t>
            </a:r>
            <a:r>
              <a:rPr lang="en-US" altLang="ko-KR" b="1"/>
              <a:t>Grover </a:t>
            </a:r>
            <a:r>
              <a:rPr lang="ko-KR" altLang="en-US" b="1"/>
              <a:t>알고리즘</a:t>
            </a:r>
            <a:endParaRPr lang="en-US" altLang="ko-KR" b="1"/>
          </a:p>
          <a:p>
            <a:pPr lvl="1"/>
            <a:r>
              <a:rPr lang="ko-KR" altLang="en-US"/>
              <a:t>시뮬레이터 상에서 </a:t>
            </a:r>
            <a:r>
              <a:rPr lang="en-US" altLang="ko-KR"/>
              <a:t>Logical level</a:t>
            </a:r>
            <a:r>
              <a:rPr lang="ko-KR" altLang="en-US"/>
              <a:t>의 </a:t>
            </a:r>
            <a:r>
              <a:rPr lang="en-US" altLang="ko-KR"/>
              <a:t>Grover </a:t>
            </a:r>
            <a:r>
              <a:rPr lang="ko-KR" altLang="en-US"/>
              <a:t>알고리즘 가능</a:t>
            </a:r>
            <a:endParaRPr lang="en-US" altLang="ko-KR"/>
          </a:p>
          <a:p>
            <a:pPr lvl="1"/>
            <a:r>
              <a:rPr lang="en-US" altLang="ko-KR"/>
              <a:t>IBM </a:t>
            </a:r>
            <a:r>
              <a:rPr lang="ko-KR" altLang="en-US"/>
              <a:t>클라우드를 통해 </a:t>
            </a:r>
            <a:r>
              <a:rPr lang="en-US" altLang="ko-KR"/>
              <a:t>Physical level</a:t>
            </a:r>
            <a:r>
              <a:rPr lang="ko-KR" altLang="en-US"/>
              <a:t>의 </a:t>
            </a:r>
            <a:r>
              <a:rPr lang="en-US" altLang="ko-KR"/>
              <a:t>Grover </a:t>
            </a:r>
            <a:r>
              <a:rPr lang="ko-KR" altLang="en-US"/>
              <a:t>알고리즘 수행 가능</a:t>
            </a:r>
            <a:endParaRPr lang="en-US" altLang="ko-KR"/>
          </a:p>
          <a:p>
            <a:pPr lvl="1"/>
            <a:r>
              <a:rPr lang="ko-KR" altLang="en-US" b="1">
                <a:solidFill>
                  <a:srgbClr val="FF0000"/>
                </a:solidFill>
              </a:rPr>
              <a:t>하지만 양자 컴퓨터 개발 수준이 아직 높은 </a:t>
            </a:r>
            <a:r>
              <a:rPr lang="en-US" altLang="ko-KR" b="1">
                <a:solidFill>
                  <a:srgbClr val="FF0000"/>
                </a:solidFill>
              </a:rPr>
              <a:t>Depth</a:t>
            </a:r>
            <a:r>
              <a:rPr lang="ko-KR" altLang="en-US" b="1">
                <a:solidFill>
                  <a:srgbClr val="FF0000"/>
                </a:solidFill>
              </a:rPr>
              <a:t>를 감당하지 못함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endParaRPr lang="en-US" altLang="ko-KR"/>
          </a:p>
          <a:p>
            <a:r>
              <a:rPr lang="ko-KR" altLang="en-US" b="1"/>
              <a:t>경량 암호에 대한 양자 분석</a:t>
            </a:r>
            <a:endParaRPr lang="en-US" altLang="ko-KR" b="1"/>
          </a:p>
          <a:p>
            <a:pPr lvl="1"/>
            <a:r>
              <a:rPr lang="en-US" altLang="ko-KR"/>
              <a:t>NIST</a:t>
            </a:r>
            <a:r>
              <a:rPr lang="ko-KR" altLang="en-US"/>
              <a:t>에서는 </a:t>
            </a:r>
            <a:r>
              <a:rPr lang="en-US" altLang="ko-KR"/>
              <a:t>Grover </a:t>
            </a:r>
            <a:r>
              <a:rPr lang="ko-KR" altLang="en-US"/>
              <a:t>알고리즘 공격 비용을 기반으로 대칭키 강도를 추정</a:t>
            </a:r>
            <a:endParaRPr lang="en-US" altLang="ko-KR"/>
          </a:p>
          <a:p>
            <a:pPr lvl="1"/>
            <a:r>
              <a:rPr lang="ko-KR" altLang="en-US" b="1">
                <a:solidFill>
                  <a:srgbClr val="2E75B6"/>
                </a:solidFill>
              </a:rPr>
              <a:t>경량암호 분석 결과 </a:t>
            </a:r>
            <a:r>
              <a:rPr lang="en-US" altLang="ko-KR" b="1">
                <a:solidFill>
                  <a:srgbClr val="2E75B6"/>
                </a:solidFill>
              </a:rPr>
              <a:t>ARX </a:t>
            </a:r>
            <a:r>
              <a:rPr lang="ko-KR" altLang="en-US" b="1">
                <a:solidFill>
                  <a:srgbClr val="2E75B6"/>
                </a:solidFill>
              </a:rPr>
              <a:t>구조가 </a:t>
            </a:r>
            <a:r>
              <a:rPr lang="en-US" altLang="ko-KR" b="1">
                <a:solidFill>
                  <a:srgbClr val="2E75B6"/>
                </a:solidFill>
              </a:rPr>
              <a:t>SPN </a:t>
            </a:r>
            <a:r>
              <a:rPr lang="ko-KR" altLang="en-US" b="1">
                <a:solidFill>
                  <a:srgbClr val="2E75B6"/>
                </a:solidFill>
              </a:rPr>
              <a:t>구조보다 양자 후 보안성이 강함</a:t>
            </a:r>
            <a:endParaRPr lang="en-US" altLang="ko-KR" b="1">
              <a:solidFill>
                <a:srgbClr val="2E75B6"/>
              </a:solidFill>
            </a:endParaRPr>
          </a:p>
          <a:p>
            <a:pPr lvl="1"/>
            <a:endParaRPr lang="en-US" altLang="ko-KR"/>
          </a:p>
          <a:p>
            <a:r>
              <a:rPr lang="en-US" altLang="ko-KR" b="1"/>
              <a:t>Shor </a:t>
            </a:r>
            <a:r>
              <a:rPr lang="ko-KR" altLang="en-US" b="1"/>
              <a:t>알고리즘</a:t>
            </a:r>
            <a:endParaRPr lang="en-US" altLang="ko-KR" b="1"/>
          </a:p>
          <a:p>
            <a:pPr lvl="1"/>
            <a:r>
              <a:rPr lang="en-US" altLang="ko-KR"/>
              <a:t>Shor </a:t>
            </a:r>
            <a:r>
              <a:rPr lang="ko-KR" altLang="en-US"/>
              <a:t>알고리즘에 대한 양자 시뮬레이션은 가능</a:t>
            </a:r>
            <a:endParaRPr lang="en-US" altLang="ko-KR"/>
          </a:p>
          <a:p>
            <a:pPr lvl="1"/>
            <a:r>
              <a:rPr lang="ko-KR" altLang="en-US" b="1">
                <a:solidFill>
                  <a:srgbClr val="FF0000"/>
                </a:solidFill>
              </a:rPr>
              <a:t>다만 양자 프로세서 상에서의 </a:t>
            </a:r>
            <a:r>
              <a:rPr lang="en-US" altLang="ko-KR" b="1">
                <a:solidFill>
                  <a:srgbClr val="FF0000"/>
                </a:solidFill>
              </a:rPr>
              <a:t>RSA-3072 </a:t>
            </a:r>
            <a:r>
              <a:rPr lang="ko-KR" altLang="en-US" b="1">
                <a:solidFill>
                  <a:srgbClr val="FF0000"/>
                </a:solidFill>
              </a:rPr>
              <a:t>공격은 최소 </a:t>
            </a:r>
            <a:r>
              <a:rPr lang="en-US" altLang="ko-KR" b="1">
                <a:solidFill>
                  <a:srgbClr val="FF0000"/>
                </a:solidFill>
              </a:rPr>
              <a:t>5</a:t>
            </a:r>
            <a:r>
              <a:rPr lang="ko-KR" altLang="en-US" b="1">
                <a:solidFill>
                  <a:srgbClr val="FF0000"/>
                </a:solidFill>
              </a:rPr>
              <a:t>년이상 소요될 것으로 예상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4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B24C4-B39C-4529-BBF7-BAB285B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양자 컴퓨터 접근성 비교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FF0DB-73CD-4DB1-996E-8C6E962F3464}"/>
              </a:ext>
            </a:extLst>
          </p:cNvPr>
          <p:cNvSpPr/>
          <p:nvPr/>
        </p:nvSpPr>
        <p:spPr>
          <a:xfrm>
            <a:off x="1" y="6456557"/>
            <a:ext cx="1188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2E75B6"/>
                </a:solidFill>
                <a:latin typeface="Arial" panose="020B0604020202020204" pitchFamily="34" charset="0"/>
              </a:rPr>
              <a:t>자료 출처</a:t>
            </a:r>
            <a:r>
              <a:rPr lang="en-US" altLang="ko-KR" b="1" dirty="0">
                <a:solidFill>
                  <a:srgbClr val="2E75B6"/>
                </a:solidFill>
                <a:latin typeface="Arial" panose="020B0604020202020204" pitchFamily="34" charset="0"/>
              </a:rPr>
              <a:t>: Overview and comparison of gate level quantum software platforms</a:t>
            </a:r>
            <a:endParaRPr lang="ko-KR" altLang="en-US" b="1" dirty="0">
              <a:solidFill>
                <a:srgbClr val="2E75B6"/>
              </a:solidFill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1A9422E-2D0F-482F-83D3-60509CE49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rcRect t="6996"/>
          <a:stretch/>
        </p:blipFill>
        <p:spPr>
          <a:xfrm>
            <a:off x="2163233" y="1022282"/>
            <a:ext cx="7865534" cy="54438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3863D2D-FFFF-46D2-BFC2-1C6FE6460787}"/>
              </a:ext>
            </a:extLst>
          </p:cNvPr>
          <p:cNvSpPr/>
          <p:nvPr/>
        </p:nvSpPr>
        <p:spPr>
          <a:xfrm>
            <a:off x="2163233" y="1785664"/>
            <a:ext cx="2479262" cy="14366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2AB455-BCEC-4D70-9F27-D97F405D067F}"/>
              </a:ext>
            </a:extLst>
          </p:cNvPr>
          <p:cNvSpPr/>
          <p:nvPr/>
        </p:nvSpPr>
        <p:spPr>
          <a:xfrm>
            <a:off x="4719008" y="1200675"/>
            <a:ext cx="3183521" cy="14366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9DE928-39C8-4FB1-8269-7B6387615042}"/>
              </a:ext>
            </a:extLst>
          </p:cNvPr>
          <p:cNvSpPr/>
          <p:nvPr/>
        </p:nvSpPr>
        <p:spPr>
          <a:xfrm>
            <a:off x="7946621" y="1011966"/>
            <a:ext cx="1392823" cy="15003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5D68D-5FE0-4792-ACE7-34B3776B24FF}"/>
              </a:ext>
            </a:extLst>
          </p:cNvPr>
          <p:cNvSpPr txBox="1"/>
          <p:nvPr/>
        </p:nvSpPr>
        <p:spPr>
          <a:xfrm>
            <a:off x="2100952" y="139967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실제 양자 컴퓨터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760409-DB51-43B7-9AED-CF7FCBA00EEE}"/>
              </a:ext>
            </a:extLst>
          </p:cNvPr>
          <p:cNvSpPr/>
          <p:nvPr/>
        </p:nvSpPr>
        <p:spPr>
          <a:xfrm>
            <a:off x="4222211" y="4602669"/>
            <a:ext cx="3782549" cy="4831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bg1"/>
                </a:solidFill>
              </a:rPr>
              <a:t>양자 시뮬레이터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58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Grover </a:t>
            </a:r>
            <a:r>
              <a:rPr lang="ko-KR" altLang="en-US"/>
              <a:t>알고리즘을 이용한 블록 암호 해킹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0" y="1152525"/>
                <a:ext cx="12191999" cy="56038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400" b="1"/>
                  <a:t>Grover </a:t>
                </a:r>
                <a:r>
                  <a:rPr lang="ko-KR" altLang="en-US" sz="2400" b="1"/>
                  <a:t>알고리즘 구조</a:t>
                </a:r>
                <a:endParaRPr lang="en-US" altLang="ko-KR" sz="2400" b="1"/>
              </a:p>
              <a:p>
                <a:pPr lvl="1"/>
                <a:r>
                  <a:rPr lang="en-US" altLang="ko-KR" sz="2000" b="1"/>
                  <a:t>Oracle: </a:t>
                </a:r>
                <a:r>
                  <a:rPr lang="ko-KR" altLang="en-US" sz="2000"/>
                  <a:t>주어진 평문</a:t>
                </a:r>
                <a:r>
                  <a:rPr lang="en-US" altLang="ko-KR" sz="2000"/>
                  <a:t>-</a:t>
                </a:r>
                <a:r>
                  <a:rPr lang="ko-KR" altLang="en-US" sz="2000"/>
                  <a:t>암호문 쌍에 대한 키를 반환</a:t>
                </a:r>
                <a:r>
                  <a:rPr lang="en-US" altLang="ko-KR" sz="2000"/>
                  <a:t>, </a:t>
                </a:r>
                <a:r>
                  <a:rPr lang="ko-KR" altLang="en-US" sz="2000"/>
                  <a:t>공격 대상의 암호화 회로가 구현되어야 함</a:t>
                </a:r>
                <a:endParaRPr lang="en-US" altLang="ko-KR" sz="2000"/>
              </a:p>
              <a:p>
                <a:pPr lvl="1"/>
                <a:r>
                  <a:rPr lang="en-US" altLang="ko-KR" sz="2000" b="1"/>
                  <a:t>Diffusion operator: </a:t>
                </a:r>
                <a:r>
                  <a:rPr lang="en-US" altLang="ko-KR" sz="2000"/>
                  <a:t>Oracle</a:t>
                </a:r>
                <a:r>
                  <a:rPr lang="ko-KR" altLang="en-US" sz="2000"/>
                  <a:t>에서 반환한 키의 </a:t>
                </a:r>
                <a:r>
                  <a:rPr lang="en-US" altLang="ko-KR" sz="2000"/>
                  <a:t>amplitude</a:t>
                </a:r>
                <a:r>
                  <a:rPr lang="ko-KR" altLang="en-US" sz="2000"/>
                  <a:t>를 증폭시켜 관측 확률 증가</a:t>
                </a:r>
                <a:endParaRPr lang="en-US" altLang="ko-KR" sz="2000"/>
              </a:p>
              <a:p>
                <a:pPr lvl="1"/>
                <a:r>
                  <a:rPr lang="en-US" altLang="ko-KR" sz="2000" i="1"/>
                  <a:t>n</a:t>
                </a:r>
                <a:r>
                  <a:rPr lang="en-US" altLang="ko-KR" sz="2000"/>
                  <a:t>-bit </a:t>
                </a:r>
                <a:r>
                  <a:rPr lang="ko-KR" altLang="en-US" sz="2000"/>
                  <a:t>키의 대칭키 암호에 대해 </a:t>
                </a:r>
                <a:r>
                  <a:rPr lang="en-US" altLang="ko-KR" sz="2000"/>
                  <a:t>Oracle</a:t>
                </a:r>
                <a:r>
                  <a:rPr lang="ko-KR" altLang="en-US" sz="2000"/>
                  <a:t>과 </a:t>
                </a:r>
                <a:r>
                  <a:rPr lang="en-US" altLang="ko-KR" sz="2000"/>
                  <a:t>Diffusion operator</a:t>
                </a:r>
                <a:r>
                  <a:rPr lang="ko-KR" altLang="en-US" sz="2000"/>
                  <a:t>를</a:t>
                </a:r>
                <a:r>
                  <a:rPr lang="en-US" altLang="ko-Kore-KR" sz="200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ko-Kore-KR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ko-Kore-KR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ko-Kore-KR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ko-Kore-KR" alt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ore-KR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ko-Kore-KR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ko-KR" altLang="en-US" sz="2000"/>
                  <a:t> 번 반복 </a:t>
                </a:r>
                <a:r>
                  <a:rPr lang="en-US" altLang="ko-KR" sz="2000"/>
                  <a:t>(</a:t>
                </a:r>
                <a:r>
                  <a:rPr lang="ko-KR" altLang="en-US" sz="2000"/>
                  <a:t>약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ore-KR" alt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ore-KR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ko-KR" sz="2000"/>
                  <a:t> </a:t>
                </a:r>
                <a:r>
                  <a:rPr lang="ko-KR" altLang="en-US" sz="2000"/>
                  <a:t>번</a:t>
                </a:r>
                <a:r>
                  <a:rPr lang="en-US" altLang="ko-KR" sz="2000"/>
                  <a:t>)</a:t>
                </a:r>
                <a:endParaRPr lang="ko-KR" altLang="en-US" sz="200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0" y="1152525"/>
                <a:ext cx="12191999" cy="5603875"/>
              </a:xfrm>
              <a:blipFill>
                <a:blip r:embed="rId2"/>
                <a:stretch>
                  <a:fillRect l="-650" t="-15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233597-F22D-4761-8DC5-BD778D8FF917}"/>
              </a:ext>
            </a:extLst>
          </p:cNvPr>
          <p:cNvGrpSpPr/>
          <p:nvPr/>
        </p:nvGrpSpPr>
        <p:grpSpPr>
          <a:xfrm>
            <a:off x="221091" y="2950877"/>
            <a:ext cx="11744647" cy="3838976"/>
            <a:chOff x="87275" y="3768332"/>
            <a:chExt cx="9647742" cy="31535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42B938-28CF-4E11-AC35-13547CBA9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78" y="3768332"/>
              <a:ext cx="6592301" cy="27999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5BF547-4400-4731-88A5-73E4BB60E522}"/>
                </a:ext>
              </a:extLst>
            </p:cNvPr>
            <p:cNvSpPr txBox="1"/>
            <p:nvPr/>
          </p:nvSpPr>
          <p:spPr>
            <a:xfrm>
              <a:off x="87275" y="6549882"/>
              <a:ext cx="6592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b="1" dirty="0"/>
                <a:t>&lt;Grover key search </a:t>
              </a:r>
              <a:r>
                <a:rPr kumimoji="1" lang="ko-KR" altLang="en-US" sz="1600" b="1" dirty="0"/>
                <a:t>회로 구조 </a:t>
              </a:r>
              <a:r>
                <a:rPr kumimoji="1" lang="en-US" altLang="ko-KR" sz="1600" b="1" dirty="0"/>
                <a:t>&gt;</a:t>
              </a:r>
              <a:endParaRPr kumimoji="1" lang="ko-Kore-KR" altLang="en-US" sz="1600" b="1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967993-B0A9-4DE4-B464-DA7A3CAA1F10}"/>
                </a:ext>
              </a:extLst>
            </p:cNvPr>
            <p:cNvGrpSpPr/>
            <p:nvPr/>
          </p:nvGrpSpPr>
          <p:grpSpPr>
            <a:xfrm>
              <a:off x="6884186" y="3768334"/>
              <a:ext cx="2850831" cy="3153559"/>
              <a:chOff x="6995696" y="4041295"/>
              <a:chExt cx="2599209" cy="287521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91B65C-A8F6-4A4D-967D-DE7EFDEB6A82}"/>
                  </a:ext>
                </a:extLst>
              </p:cNvPr>
              <p:cNvSpPr txBox="1"/>
              <p:nvPr/>
            </p:nvSpPr>
            <p:spPr>
              <a:xfrm>
                <a:off x="6995696" y="5104527"/>
                <a:ext cx="2599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600" b="1"/>
                  <a:t>&lt;Oracle&gt;</a:t>
                </a:r>
                <a:endParaRPr kumimoji="1" lang="ko-Kore-KR" altLang="en-US" sz="1600" b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7B0BE-1C94-4C54-94E6-48435A5D241E}"/>
                  </a:ext>
                </a:extLst>
              </p:cNvPr>
              <p:cNvSpPr txBox="1"/>
              <p:nvPr/>
            </p:nvSpPr>
            <p:spPr>
              <a:xfrm>
                <a:off x="6995696" y="6577958"/>
                <a:ext cx="2599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600" b="1"/>
                  <a:t>&lt;Diffusion operator&gt;</a:t>
                </a:r>
                <a:endParaRPr kumimoji="1" lang="ko-Kore-KR" altLang="en-US" sz="1600" b="1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F8C0D9D-90A1-4935-9A5D-92108905D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5697" y="4041295"/>
                <a:ext cx="2599208" cy="11061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E5F278D-5D91-4AF5-BDF3-680935777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5697" y="5336303"/>
                <a:ext cx="2599208" cy="12591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7EAD4-453B-4E3A-84BE-458E817D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 암호 구현 동향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9B298F-9E56-4A67-87EA-3205AD5E6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429448"/>
              </p:ext>
            </p:extLst>
          </p:nvPr>
        </p:nvGraphicFramePr>
        <p:xfrm>
          <a:off x="50798" y="1093091"/>
          <a:ext cx="12098866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275">
                  <a:extLst>
                    <a:ext uri="{9D8B030D-6E8A-4147-A177-3AD203B41FA5}">
                      <a16:colId xmlns:a16="http://schemas.microsoft.com/office/drawing/2014/main" val="4174902849"/>
                    </a:ext>
                  </a:extLst>
                </a:gridCol>
                <a:gridCol w="9282316">
                  <a:extLst>
                    <a:ext uri="{9D8B030D-6E8A-4147-A177-3AD203B41FA5}">
                      <a16:colId xmlns:a16="http://schemas.microsoft.com/office/drawing/2014/main" val="1136224249"/>
                    </a:ext>
                  </a:extLst>
                </a:gridCol>
                <a:gridCol w="1408275">
                  <a:extLst>
                    <a:ext uri="{9D8B030D-6E8A-4147-A177-3AD203B41FA5}">
                      <a16:colId xmlns:a16="http://schemas.microsoft.com/office/drawing/2014/main" val="616807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발표년도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051092"/>
                  </a:ext>
                </a:extLst>
              </a:tr>
              <a:tr h="11953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GRASSL et.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al. Applying Grover’s algorithm to AES: quantum resource estimates. In: </a:t>
                      </a:r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Post-Quantum Cryptography.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2314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ALMAZROOIE et.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al. Quantum reversible circuit of AES-128. Quantum </a:t>
                      </a:r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Processing.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839991"/>
                  </a:ext>
                </a:extLst>
              </a:tr>
              <a:tr h="1195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LANGENBERG et. al.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Reducing the cost of implementing the advanced encryption standard as a quantum circuit. IEEE Transactions on </a:t>
                      </a:r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Quantum Engineering.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141342"/>
                  </a:ext>
                </a:extLst>
              </a:tr>
              <a:tr h="1195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JAQUES et.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al. Implementing Grover oracles for quantum key search on AES and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LowMC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In: Annual International Conference on the Theory and Applications of </a:t>
                      </a:r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Cryptographic Techniques.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981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SIMON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ANAND et. al.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Grover on SIMON. Quantum </a:t>
                      </a:r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Processing.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865886"/>
                  </a:ext>
                </a:extLst>
              </a:tr>
              <a:tr h="119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SPECK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JANG et.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al. Grover on SPECK: quantum </a:t>
                      </a:r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 estimates.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542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LEA</a:t>
                      </a:r>
                      <a:endParaRPr lang="ko-KR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JANG et.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al. Grover on Korean Block Ciphers. </a:t>
                      </a:r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Applied Sciences.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94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HIGHT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72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CHAM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88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GIFT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JANG et.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</a:t>
                      </a:r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Efficient Implementation of PRESENT and GIFT on Quantum Computers, Applied Sciences.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2021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898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PRESENT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0966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SM3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Song et. al. Grover on SM3, Cryptology ePrint Archive.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2021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824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PIPO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Jang et al. Grover on PIPO. Electronics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2021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58486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872C803-D881-4EE0-B58D-DC54265D7B5E}"/>
              </a:ext>
            </a:extLst>
          </p:cNvPr>
          <p:cNvSpPr/>
          <p:nvPr/>
        </p:nvSpPr>
        <p:spPr>
          <a:xfrm>
            <a:off x="50798" y="3486150"/>
            <a:ext cx="12098866" cy="291046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한성대 연구팀 구현 결과물</a:t>
            </a:r>
            <a:endParaRPr lang="ko-KR" altLang="en-US" sz="3200" b="1" dirty="0">
              <a:solidFill>
                <a:srgbClr val="2E75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16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67653-B0B2-42D5-8758-6F7109E1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고전 암호에 대한 </a:t>
            </a:r>
            <a:r>
              <a:rPr lang="en-US" altLang="ko-KR"/>
              <a:t>Grover </a:t>
            </a:r>
            <a:r>
              <a:rPr lang="ko-KR" altLang="en-US"/>
              <a:t>알고리즘 회로 </a:t>
            </a:r>
            <a:r>
              <a:rPr lang="en-US" altLang="ko-KR"/>
              <a:t>(Caesar; 1 / 2)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BA392-8289-456A-897E-06B5AED854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955800"/>
            <a:ext cx="12191998" cy="4800600"/>
          </a:xfrm>
        </p:spPr>
        <p:txBody>
          <a:bodyPr>
            <a:normAutofit/>
          </a:bodyPr>
          <a:lstStyle/>
          <a:p>
            <a:r>
              <a:rPr lang="ko-KR" altLang="en-US" sz="2400" b="1"/>
              <a:t>평문을 키 크기만큼 회전시킨 치환 결과를 암호문으로 활용하는 방식</a:t>
            </a:r>
            <a:br>
              <a:rPr lang="en-US" altLang="ko-KR" sz="2400"/>
            </a:br>
            <a:endParaRPr lang="en-US" altLang="ko-KR" sz="2400">
              <a:sym typeface="Wingdings" panose="05000000000000000000" pitchFamily="2" charset="2"/>
            </a:endParaRPr>
          </a:p>
          <a:p>
            <a:r>
              <a:rPr lang="ko-KR" altLang="en-US" sz="2400" b="1">
                <a:sym typeface="Wingdings" panose="05000000000000000000" pitchFamily="2" charset="2"/>
              </a:rPr>
              <a:t>예시</a:t>
            </a:r>
            <a:r>
              <a:rPr lang="en-US" altLang="ko-KR" sz="2400" b="1">
                <a:sym typeface="Wingdings" panose="05000000000000000000" pitchFamily="2" charset="2"/>
              </a:rPr>
              <a:t>: </a:t>
            </a:r>
            <a:r>
              <a:rPr lang="ko-KR" altLang="en-US" sz="2400">
                <a:sym typeface="Wingdings" panose="05000000000000000000" pitchFamily="2" charset="2"/>
              </a:rPr>
              <a:t>평문</a:t>
            </a:r>
            <a:r>
              <a:rPr lang="en-US" altLang="ko-KR" sz="2400">
                <a:sym typeface="Wingdings" panose="05000000000000000000" pitchFamily="2" charset="2"/>
              </a:rPr>
              <a:t> (YZABCD), </a:t>
            </a:r>
            <a:r>
              <a:rPr lang="ko-KR" altLang="en-US" sz="2400">
                <a:sym typeface="Wingdings" panose="05000000000000000000" pitchFamily="2" charset="2"/>
              </a:rPr>
              <a:t>키</a:t>
            </a:r>
            <a:r>
              <a:rPr lang="en-US" altLang="ko-KR" sz="2400">
                <a:sym typeface="Wingdings" panose="05000000000000000000" pitchFamily="2" charset="2"/>
              </a:rPr>
              <a:t> (2)  </a:t>
            </a:r>
            <a:r>
              <a:rPr lang="ko-KR" altLang="en-US" sz="2400">
                <a:sym typeface="Wingdings" panose="05000000000000000000" pitchFamily="2" charset="2"/>
              </a:rPr>
              <a:t>암호문</a:t>
            </a:r>
            <a:r>
              <a:rPr lang="en-US" altLang="ko-KR" sz="2400">
                <a:sym typeface="Wingdings" panose="05000000000000000000" pitchFamily="2" charset="2"/>
              </a:rPr>
              <a:t> (ABCDEF)</a:t>
            </a:r>
          </a:p>
          <a:p>
            <a:endParaRPr lang="en-US" altLang="ko-KR" sz="2400">
              <a:sym typeface="Wingdings" panose="05000000000000000000" pitchFamily="2" charset="2"/>
            </a:endParaRPr>
          </a:p>
          <a:p>
            <a:r>
              <a:rPr lang="ko-KR" altLang="en-US" sz="2400" b="1">
                <a:sym typeface="Wingdings" panose="05000000000000000000" pitchFamily="2" charset="2"/>
              </a:rPr>
              <a:t>평문 전체를 동일한 키로 암호화하기 때문에 </a:t>
            </a:r>
            <a:r>
              <a:rPr lang="ko-KR" altLang="en-US" sz="2400" b="1">
                <a:solidFill>
                  <a:srgbClr val="FF0000"/>
                </a:solidFill>
                <a:sym typeface="Wingdings" panose="05000000000000000000" pitchFamily="2" charset="2"/>
              </a:rPr>
              <a:t>문자의 출현 빈도 분석</a:t>
            </a:r>
            <a:r>
              <a:rPr lang="ko-KR" altLang="en-US" sz="2400" b="1">
                <a:sym typeface="Wingdings" panose="05000000000000000000" pitchFamily="2" charset="2"/>
              </a:rPr>
              <a:t>을 통해 해독 가능</a:t>
            </a:r>
            <a:endParaRPr lang="en-US" altLang="ko-KR" sz="2400" b="1">
              <a:sym typeface="Wingdings" panose="05000000000000000000" pitchFamily="2" charset="2"/>
            </a:endParaRPr>
          </a:p>
          <a:p>
            <a:endParaRPr lang="ko-KR" altLang="en-US" sz="2400"/>
          </a:p>
          <a:p>
            <a:endParaRPr lang="ko-KR" altLang="en-US" sz="2400"/>
          </a:p>
        </p:txBody>
      </p:sp>
      <p:pic>
        <p:nvPicPr>
          <p:cNvPr id="4" name="Google Shape;64;p2">
            <a:extLst>
              <a:ext uri="{FF2B5EF4-FFF2-40B4-BE49-F238E27FC236}">
                <a16:creationId xmlns:a16="http://schemas.microsoft.com/office/drawing/2014/main" id="{4D211ECD-E0D6-4AAC-BAEB-D4696699C94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0197" y="4259766"/>
            <a:ext cx="4368980" cy="24268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2393DA-EF24-406D-9F9C-F527450E04F1}"/>
              </a:ext>
            </a:extLst>
          </p:cNvPr>
          <p:cNvSpPr/>
          <p:nvPr/>
        </p:nvSpPr>
        <p:spPr>
          <a:xfrm>
            <a:off x="0" y="1190849"/>
            <a:ext cx="12191999" cy="4831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</a:rPr>
              <a:t>1</a:t>
            </a:r>
            <a:r>
              <a:rPr lang="ko-KR" altLang="en-US" sz="2600" dirty="0">
                <a:solidFill>
                  <a:schemeClr val="bg1"/>
                </a:solidFill>
              </a:rPr>
              <a:t>차 연구 발표에서는 고전 암호군에 대한 공격 결과 제시</a:t>
            </a:r>
          </a:p>
        </p:txBody>
      </p:sp>
    </p:spTree>
    <p:extLst>
      <p:ext uri="{BB962C8B-B14F-4D97-AF65-F5344CB8AC3E}">
        <p14:creationId xmlns:p14="http://schemas.microsoft.com/office/powerpoint/2010/main" val="198359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03902-C4B3-4BB4-B4D1-E856550D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고전 암호에 대한 </a:t>
            </a:r>
            <a:r>
              <a:rPr lang="en-US" altLang="ko-KR"/>
              <a:t>Grover </a:t>
            </a:r>
            <a:r>
              <a:rPr lang="ko-KR" altLang="en-US"/>
              <a:t>알고리즘 회로 </a:t>
            </a:r>
            <a:r>
              <a:rPr lang="en-US" altLang="ko-KR"/>
              <a:t>(Caesar; 2 / 2)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A41B68-270A-455C-96E4-3FEB1DF22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b="1"/>
              <a:t>Caesar </a:t>
            </a:r>
            <a:r>
              <a:rPr lang="ko-KR" altLang="en-US" sz="2400" b="1"/>
              <a:t>평문</a:t>
            </a:r>
            <a:r>
              <a:rPr lang="en-US" altLang="ko-KR" sz="2400" b="1"/>
              <a:t>-</a:t>
            </a:r>
            <a:r>
              <a:rPr lang="ko-KR" altLang="en-US" sz="2400" b="1"/>
              <a:t>암호문 쌍에 대한 키 복구 양자 회로 </a:t>
            </a:r>
            <a:r>
              <a:rPr lang="en-US" altLang="ko-KR" sz="2400" b="1"/>
              <a:t>(</a:t>
            </a:r>
            <a:r>
              <a:rPr lang="ko-KR" altLang="en-US" sz="2400" b="1"/>
              <a:t>평문</a:t>
            </a:r>
            <a:r>
              <a:rPr lang="en-US" altLang="ko-KR" sz="2400" b="1"/>
              <a:t>: 0xF2, </a:t>
            </a:r>
            <a:r>
              <a:rPr lang="ko-KR" altLang="en-US" sz="2400" b="1"/>
              <a:t>암호문</a:t>
            </a:r>
            <a:r>
              <a:rPr lang="en-US" altLang="ko-KR" sz="2400" b="1"/>
              <a:t>: 0x14)</a:t>
            </a:r>
            <a:endParaRPr lang="ko-KR" altLang="en-US" sz="2400" b="1"/>
          </a:p>
        </p:txBody>
      </p:sp>
      <p:pic>
        <p:nvPicPr>
          <p:cNvPr id="4" name="Google Shape;104;gd07518d5ad_3_52">
            <a:extLst>
              <a:ext uri="{FF2B5EF4-FFF2-40B4-BE49-F238E27FC236}">
                <a16:creationId xmlns:a16="http://schemas.microsoft.com/office/drawing/2014/main" id="{CF29F8CD-CAFF-452A-AF54-526D53F1236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077" y="2086986"/>
            <a:ext cx="7404273" cy="441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6;gd07518d5ad_3_52">
            <a:extLst>
              <a:ext uri="{FF2B5EF4-FFF2-40B4-BE49-F238E27FC236}">
                <a16:creationId xmlns:a16="http://schemas.microsoft.com/office/drawing/2014/main" id="{5760F6F3-1335-463B-809B-557E5A29C1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8914" y="2086986"/>
            <a:ext cx="2248199" cy="16262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7;gd07518d5ad_3_52">
            <a:extLst>
              <a:ext uri="{FF2B5EF4-FFF2-40B4-BE49-F238E27FC236}">
                <a16:creationId xmlns:a16="http://schemas.microsoft.com/office/drawing/2014/main" id="{9CD1FC5E-6CC3-4AE8-AC4A-20594794181D}"/>
              </a:ext>
            </a:extLst>
          </p:cNvPr>
          <p:cNvSpPr txBox="1"/>
          <p:nvPr/>
        </p:nvSpPr>
        <p:spPr>
          <a:xfrm>
            <a:off x="8419627" y="2576686"/>
            <a:ext cx="447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 b="1">
                <a:solidFill>
                  <a:schemeClr val="dk1"/>
                </a:solidFill>
              </a:rPr>
              <a:t>+</a:t>
            </a:r>
            <a:endParaRPr sz="3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7A77B-EA45-4FE2-9850-D7AFECC03F87}"/>
              </a:ext>
            </a:extLst>
          </p:cNvPr>
          <p:cNvSpPr txBox="1"/>
          <p:nvPr/>
        </p:nvSpPr>
        <p:spPr>
          <a:xfrm>
            <a:off x="1916196" y="429416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0x2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94805-F02C-4FA1-AF90-CBE8FFA23697}"/>
              </a:ext>
            </a:extLst>
          </p:cNvPr>
          <p:cNvSpPr txBox="1"/>
          <p:nvPr/>
        </p:nvSpPr>
        <p:spPr>
          <a:xfrm>
            <a:off x="1916196" y="562884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0xF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4F87B-F893-438B-89E7-5A8F4675B638}"/>
              </a:ext>
            </a:extLst>
          </p:cNvPr>
          <p:cNvSpPr txBox="1"/>
          <p:nvPr/>
        </p:nvSpPr>
        <p:spPr>
          <a:xfrm>
            <a:off x="4227754" y="429416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0x4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AABD3-1B5B-47FE-A015-0550BFE11A41}"/>
              </a:ext>
            </a:extLst>
          </p:cNvPr>
          <p:cNvSpPr txBox="1"/>
          <p:nvPr/>
        </p:nvSpPr>
        <p:spPr>
          <a:xfrm>
            <a:off x="4227754" y="562884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0x1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DD2037-E509-49BD-9F25-CDA843D46552}"/>
              </a:ext>
            </a:extLst>
          </p:cNvPr>
          <p:cNvSpPr/>
          <p:nvPr/>
        </p:nvSpPr>
        <p:spPr>
          <a:xfrm>
            <a:off x="6321287" y="1717654"/>
            <a:ext cx="1752741" cy="48322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FC702-7AA4-457F-85DA-9C4727716A1B}"/>
              </a:ext>
            </a:extLst>
          </p:cNvPr>
          <p:cNvSpPr txBox="1"/>
          <p:nvPr/>
        </p:nvSpPr>
        <p:spPr>
          <a:xfrm>
            <a:off x="6315221" y="171765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Reversible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2AE33-5C9B-4BDE-9138-542B1A110A16}"/>
              </a:ext>
            </a:extLst>
          </p:cNvPr>
          <p:cNvSpPr txBox="1"/>
          <p:nvPr/>
        </p:nvSpPr>
        <p:spPr>
          <a:xfrm>
            <a:off x="1185227" y="174193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 Oracle &gt;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B395B9-97D1-46CE-A128-DBF9B97A0FA7}"/>
              </a:ext>
            </a:extLst>
          </p:cNvPr>
          <p:cNvSpPr txBox="1"/>
          <p:nvPr/>
        </p:nvSpPr>
        <p:spPr>
          <a:xfrm>
            <a:off x="8735989" y="174193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 Diffusion operation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0989321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3772</Words>
  <Application>Microsoft Office PowerPoint</Application>
  <PresentationFormat>와이드스크린</PresentationFormat>
  <Paragraphs>697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맑은 고딕</vt:lpstr>
      <vt:lpstr>함초롬돋움</vt:lpstr>
      <vt:lpstr>Arial</vt:lpstr>
      <vt:lpstr>Cambria Math</vt:lpstr>
      <vt:lpstr>Wingdings</vt:lpstr>
      <vt:lpstr>CryptoCraft 테마</vt:lpstr>
      <vt:lpstr>제목 테마</vt:lpstr>
      <vt:lpstr>양자컴퓨터를 이용한 암호분석 기초연구  - 2차 발표-</vt:lpstr>
      <vt:lpstr>PowerPoint 프레젠테이션</vt:lpstr>
      <vt:lpstr>과제의 목표 및 내용</vt:lpstr>
      <vt:lpstr>양자 컴퓨터 플랫폼 비교 분석</vt:lpstr>
      <vt:lpstr>양자 컴퓨터 접근성 비교</vt:lpstr>
      <vt:lpstr>Grover 알고리즘을 이용한 블록 암호 해킹</vt:lpstr>
      <vt:lpstr>블록 암호 구현 동향</vt:lpstr>
      <vt:lpstr>고전 암호에 대한 Grover 알고리즘 회로 (Caesar; 1 / 2)</vt:lpstr>
      <vt:lpstr>고전 암호에 대한 Grover 알고리즘 회로 (Caesar; 2 / 2)</vt:lpstr>
      <vt:lpstr>고전 암호에 대한 Grover 알고리즘 회로 (Vigenere; 1 / 2)</vt:lpstr>
      <vt:lpstr>고전 암호에 대한 Grover 알고리즘 회로 (Vigenere; 2 / 2)</vt:lpstr>
      <vt:lpstr>현대 암호에 대한 Grover 알고리즘 회로 (Simplified DES)</vt:lpstr>
      <vt:lpstr>현대 암호에 대한 Grover 알고리즘 회로 (Simplified AES; 1 / 4)</vt:lpstr>
      <vt:lpstr>현대 암호에 대한 Grover 알고리즘 회로 (Simplified AES; 2 / 4)</vt:lpstr>
      <vt:lpstr>현대 암호에 대한 Grover 알고리즘 회로 (Simplified AES; 3 / 4)</vt:lpstr>
      <vt:lpstr>현대 암호에 대한 Grover 알고리즘 회로 (Simplified AES; 4 / 4)</vt:lpstr>
      <vt:lpstr>시뮬레이터와 양자프로세서 상에서의 암호 분석</vt:lpstr>
      <vt:lpstr>고전 암호에 대한 Grover 알고리즘 수행 (Simulator)</vt:lpstr>
      <vt:lpstr>현대 암호 (S-DES)에 대한 Grover 알고리즘 수행</vt:lpstr>
      <vt:lpstr>양자 프로그래밍 플랫폼 상에서의 성능 비교</vt:lpstr>
      <vt:lpstr>IBM 양자 클라우드 서비스</vt:lpstr>
      <vt:lpstr>IBM 양자 연구자 프로젝트</vt:lpstr>
      <vt:lpstr>양자 프로세서 상에서 고전 암호와 S-DES에 대한 Grover 알고리즘 수행</vt:lpstr>
      <vt:lpstr>시뮬레이터와 양자프로세서 상에서의 암호 분석 비교</vt:lpstr>
      <vt:lpstr>대칭키 암호에 대한 양자 후 보안 분석</vt:lpstr>
      <vt:lpstr>경량 암호에 대한 양자 분석</vt:lpstr>
      <vt:lpstr>경량 암호에 대한 양자 후 보안 분석</vt:lpstr>
      <vt:lpstr>경량 암호에 대한 양자 후 보안 분석</vt:lpstr>
      <vt:lpstr>DES와 AES 구현 결과 분석</vt:lpstr>
      <vt:lpstr>공개키 암호의 위기</vt:lpstr>
      <vt:lpstr>공개키 암호의 위기</vt:lpstr>
      <vt:lpstr>Shor 알고리즘</vt:lpstr>
      <vt:lpstr>소인수 분해 문제</vt:lpstr>
      <vt:lpstr>소인수 분해 문제</vt:lpstr>
      <vt:lpstr>Shor 알고리즘 동작 과정</vt:lpstr>
      <vt:lpstr>Shor 알고리즘 동작 과정</vt:lpstr>
      <vt:lpstr>Shor 알고리즘 회로 구조</vt:lpstr>
      <vt:lpstr>Shor 알고리즘 수행 (IBM ProjectQ)</vt:lpstr>
      <vt:lpstr>Shor 알고리즘 수행 (IBM ProjectQ)</vt:lpstr>
      <vt:lpstr>Shor 알고리즘 동작 원리: a^x  mod N 위상 추정</vt:lpstr>
      <vt:lpstr>Shor 알고리즘 동작 원리: 위상  주기 찾기</vt:lpstr>
      <vt:lpstr>Shor 알고리즘 동작 원리: 위상  주기 찾기</vt:lpstr>
      <vt:lpstr>Shor 알고리즘 수행 (IBM ProjectQ)</vt:lpstr>
      <vt:lpstr>Shor 알고리즘 성능 비교</vt:lpstr>
      <vt:lpstr>IBM ProejctQ High-level Simulation</vt:lpstr>
      <vt:lpstr>IBM ProejctQ High-level Simulation</vt:lpstr>
      <vt:lpstr>RSA에 대한 양자 분석 연구 동향</vt:lpstr>
      <vt:lpstr>PowerPoint 프레젠테이션</vt:lpstr>
      <vt:lpstr>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info</cp:lastModifiedBy>
  <cp:revision>299</cp:revision>
  <dcterms:created xsi:type="dcterms:W3CDTF">2019-03-05T04:29:07Z</dcterms:created>
  <dcterms:modified xsi:type="dcterms:W3CDTF">2021-08-19T04:00:48Z</dcterms:modified>
</cp:coreProperties>
</file>